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1D_4432BE0E.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62" r:id="rId2"/>
    <p:sldId id="273" r:id="rId3"/>
    <p:sldId id="274" r:id="rId4"/>
    <p:sldId id="284" r:id="rId5"/>
    <p:sldId id="285" r:id="rId6"/>
    <p:sldId id="275" r:id="rId7"/>
    <p:sldId id="286" r:id="rId8"/>
    <p:sldId id="292" r:id="rId9"/>
    <p:sldId id="287" r:id="rId10"/>
    <p:sldId id="293" r:id="rId11"/>
    <p:sldId id="294" r:id="rId12"/>
    <p:sldId id="295" r:id="rId13"/>
    <p:sldId id="296" r:id="rId14"/>
    <p:sldId id="297" r:id="rId15"/>
    <p:sldId id="298" r:id="rId16"/>
    <p:sldId id="301" r:id="rId17"/>
    <p:sldId id="283" r:id="rId18"/>
    <p:sldId id="300" r:id="rId19"/>
    <p:sldId id="288" r:id="rId20"/>
    <p:sldId id="289" r:id="rId21"/>
    <p:sldId id="278" r:id="rId22"/>
    <p:sldId id="279" r:id="rId23"/>
    <p:sldId id="281" r:id="rId24"/>
    <p:sldId id="282" r:id="rId25"/>
    <p:sldId id="258" r:id="rId26"/>
    <p:sldId id="256" r:id="rId27"/>
    <p:sldId id="257" r:id="rId28"/>
    <p:sldId id="260" r:id="rId29"/>
    <p:sldId id="259" r:id="rId30"/>
    <p:sldId id="261" r:id="rId31"/>
    <p:sldId id="263" r:id="rId32"/>
    <p:sldId id="264" r:id="rId33"/>
    <p:sldId id="265" r:id="rId34"/>
    <p:sldId id="266" r:id="rId35"/>
    <p:sldId id="268" r:id="rId36"/>
    <p:sldId id="267" r:id="rId37"/>
    <p:sldId id="270" r:id="rId38"/>
    <p:sldId id="271" r:id="rId39"/>
    <p:sldId id="272" r:id="rId40"/>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56EBDB7-EA36-4048-978D-84341CE59D5A}">
          <p14:sldIdLst>
            <p14:sldId id="262"/>
            <p14:sldId id="273"/>
            <p14:sldId id="274"/>
            <p14:sldId id="284"/>
            <p14:sldId id="285"/>
            <p14:sldId id="275"/>
            <p14:sldId id="286"/>
            <p14:sldId id="292"/>
            <p14:sldId id="287"/>
            <p14:sldId id="293"/>
            <p14:sldId id="294"/>
            <p14:sldId id="295"/>
            <p14:sldId id="296"/>
            <p14:sldId id="297"/>
            <p14:sldId id="298"/>
            <p14:sldId id="301"/>
            <p14:sldId id="283"/>
            <p14:sldId id="300"/>
          </p14:sldIdLst>
        </p14:section>
        <p14:section name="222" id="{07B70013-89BF-40BC-843D-6637ADCB039E}">
          <p14:sldIdLst>
            <p14:sldId id="288"/>
            <p14:sldId id="289"/>
            <p14:sldId id="278"/>
            <p14:sldId id="279"/>
            <p14:sldId id="281"/>
            <p14:sldId id="282"/>
            <p14:sldId id="258"/>
            <p14:sldId id="256"/>
            <p14:sldId id="257"/>
            <p14:sldId id="260"/>
            <p14:sldId id="259"/>
            <p14:sldId id="261"/>
            <p14:sldId id="263"/>
            <p14:sldId id="264"/>
            <p14:sldId id="265"/>
            <p14:sldId id="266"/>
            <p14:sldId id="268"/>
            <p14:sldId id="267"/>
            <p14:sldId id="270"/>
            <p14:sldId id="271"/>
            <p14:sldId id="27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FC353F7-9D03-962E-9F12-B1C983A48317}" name="贺 巨驰" initials="贺" userId="0f1d39bba90c8dc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51515"/>
    <a:srgbClr val="C0A1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81" autoAdjust="0"/>
    <p:restoredTop sz="94660"/>
  </p:normalViewPr>
  <p:slideViewPr>
    <p:cSldViewPr snapToGrid="0">
      <p:cViewPr>
        <p:scale>
          <a:sx n="125" d="100"/>
          <a:sy n="125" d="100"/>
        </p:scale>
        <p:origin x="912" y="8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omments/modernComment_11D_4432BE0E.xml><?xml version="1.0" encoding="utf-8"?>
<p188:cmLst xmlns:a="http://schemas.openxmlformats.org/drawingml/2006/main" xmlns:r="http://schemas.openxmlformats.org/officeDocument/2006/relationships" xmlns:p188="http://schemas.microsoft.com/office/powerpoint/2018/8/main">
  <p188:cm id="{6D1B4895-0A1F-4583-9D39-8313B0207712}" authorId="{8FC353F7-9D03-962E-9F12-B1C983A48317}" created="2023-06-14T08:26:48.959">
    <ac:txMkLst xmlns:ac="http://schemas.microsoft.com/office/drawing/2013/main/command">
      <pc:docMk xmlns:pc="http://schemas.microsoft.com/office/powerpoint/2013/main/command"/>
      <pc:sldMk xmlns:pc="http://schemas.microsoft.com/office/powerpoint/2013/main/command" cId="1144176142" sldId="285"/>
      <ac:spMk id="20" creationId="{00000000-0000-0000-0000-000000000000}"/>
      <ac:txMk cp="0" len="77">
        <ac:context len="78" hash="237074459"/>
      </ac:txMk>
    </ac:txMkLst>
    <p188:txBody>
      <a:bodyPr/>
      <a:lstStyle/>
      <a:p>
        <a:r>
          <a:rPr lang="zh-CN" altLang="en-US"/>
          <a:t>本页建议使用：带图介绍内容
图片设置为 效果-三维旋转-透视-右透视
可以修改右侧文字 介绍
英文字体：Novecento wide
中文字体：思源黑体</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开场</a:t>
            </a:r>
          </a:p>
        </p:txBody>
      </p:sp>
      <p:sp>
        <p:nvSpPr>
          <p:cNvPr id="4" name="灯片编号占位符 3"/>
          <p:cNvSpPr>
            <a:spLocks noGrp="1"/>
          </p:cNvSpPr>
          <p:nvPr>
            <p:ph type="sldNum" sz="quarter" idx="5"/>
          </p:nvPr>
        </p:nvSpPr>
        <p:spPr/>
        <p:txBody>
          <a:bodyPr/>
          <a:lstStyle/>
          <a:p>
            <a:fld id="{F0FB2932-3097-4EB5-8F2E-77CEE21461D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49636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53031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F0FB2932-3097-4EB5-8F2E-77CEE21461D7}" type="slidenum">
              <a:rPr lang="zh-CN" altLang="en-US" smtClean="0"/>
              <a:t>25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5"/>
          </p:nvPr>
        </p:nvSpPr>
        <p:spPr/>
        <p:txBody>
          <a:bodyPr/>
          <a:lstStyle/>
          <a:p>
            <a:fld id="{F0FB2932-3097-4EB5-8F2E-77CEE21461D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5"/>
          </p:nvPr>
        </p:nvSpPr>
        <p:spPr/>
        <p:txBody>
          <a:bodyPr/>
          <a:lstStyle/>
          <a:p>
            <a:fld id="{F0FB2932-3097-4EB5-8F2E-77CEE21461D7}"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5"/>
          </p:nvPr>
        </p:nvSpPr>
        <p:spPr/>
        <p:txBody>
          <a:bodyPr/>
          <a:lstStyle/>
          <a:p>
            <a:fld id="{F0FB2932-3097-4EB5-8F2E-77CEE21461D7}"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72733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32812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75040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5"/>
          </p:nvPr>
        </p:nvSpPr>
        <p:spPr/>
        <p:txBody>
          <a:bodyPr/>
          <a:lstStyle/>
          <a:p>
            <a:fld id="{F0FB2932-3097-4EB5-8F2E-77CEE21461D7}" type="slidenum">
              <a:rPr lang="zh-CN" altLang="en-US" smtClean="0"/>
              <a:t>14</a:t>
            </a:fld>
            <a:endParaRPr lang="zh-CN" altLang="en-US"/>
          </a:p>
        </p:txBody>
      </p:sp>
    </p:spTree>
    <p:extLst>
      <p:ext uri="{BB962C8B-B14F-4D97-AF65-F5344CB8AC3E}">
        <p14:creationId xmlns:p14="http://schemas.microsoft.com/office/powerpoint/2010/main" val="447945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5"/>
          </p:nvPr>
        </p:nvSpPr>
        <p:spPr/>
        <p:txBody>
          <a:bodyPr/>
          <a:lstStyle/>
          <a:p>
            <a:fld id="{F0FB2932-3097-4EB5-8F2E-77CEE21461D7}" type="slidenum">
              <a:rPr lang="zh-CN" altLang="en-US" smtClean="0"/>
              <a:t>16</a:t>
            </a:fld>
            <a:endParaRPr lang="zh-CN" altLang="en-US"/>
          </a:p>
        </p:txBody>
      </p:sp>
    </p:spTree>
    <p:extLst>
      <p:ext uri="{BB962C8B-B14F-4D97-AF65-F5344CB8AC3E}">
        <p14:creationId xmlns:p14="http://schemas.microsoft.com/office/powerpoint/2010/main" val="2029852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EEECE8"/>
            </a:gs>
            <a:gs pos="66000">
              <a:srgbClr val="E8E6E2"/>
            </a:gs>
            <a:gs pos="33000">
              <a:srgbClr val="E9E8E3"/>
            </a:gs>
            <a:gs pos="100000">
              <a:srgbClr val="E8E3E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2023/6/14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8/10/relationships/comments" Target="../comments/modernComment_11D_4432BE0E.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ene_1" descr="形状, 箭头&#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609" y="-5587606"/>
            <a:ext cx="16076237" cy="10758849"/>
          </a:xfrm>
          <a:prstGeom prst="rect">
            <a:avLst/>
          </a:prstGeom>
        </p:spPr>
      </p:pic>
      <p:pic>
        <p:nvPicPr>
          <p:cNvPr id="29" name="gene" descr="形状, 箭头&#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242633">
            <a:off x="1858357" y="-2164394"/>
            <a:ext cx="16076237" cy="10758849"/>
          </a:xfrm>
          <a:prstGeom prst="rect">
            <a:avLst/>
          </a:prstGeom>
        </p:spPr>
      </p:pic>
      <p:sp>
        <p:nvSpPr>
          <p:cNvPr id="2" name="矩形 1"/>
          <p:cNvSpPr/>
          <p:nvPr/>
        </p:nvSpPr>
        <p:spPr>
          <a:xfrm>
            <a:off x="4250756" y="2664626"/>
            <a:ext cx="4008120" cy="85191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062927" y="2150359"/>
            <a:ext cx="2383778" cy="461665"/>
          </a:xfrm>
          <a:prstGeom prst="rect">
            <a:avLst/>
          </a:prstGeom>
          <a:noFill/>
        </p:spPr>
        <p:txBody>
          <a:bodyPr wrap="square" rtlCol="0">
            <a:spAutoFit/>
          </a:bodyPr>
          <a:lstStyle/>
          <a:p>
            <a:r>
              <a:rPr lang="en-US" altLang="zh-CN" sz="2400" b="1" dirty="0">
                <a:solidFill>
                  <a:srgbClr val="050C0A"/>
                </a:solidFill>
                <a:latin typeface="微软雅黑" panose="020B0503020204020204" pitchFamily="34" charset="-122"/>
                <a:ea typeface="微软雅黑" panose="020B0503020204020204" pitchFamily="34" charset="-122"/>
                <a:cs typeface="Biome" panose="020B0502040204020203" pitchFamily="34" charset="0"/>
              </a:rPr>
              <a:t>WELCOME TO</a:t>
            </a:r>
          </a:p>
        </p:txBody>
      </p:sp>
      <p:sp>
        <p:nvSpPr>
          <p:cNvPr id="17" name="文本框 16"/>
          <p:cNvSpPr txBox="1"/>
          <p:nvPr/>
        </p:nvSpPr>
        <p:spPr>
          <a:xfrm>
            <a:off x="4549444" y="2767416"/>
            <a:ext cx="3410745" cy="646331"/>
          </a:xfrm>
          <a:prstGeom prst="rect">
            <a:avLst/>
          </a:prstGeom>
          <a:noFill/>
        </p:spPr>
        <p:txBody>
          <a:bodyPr wrap="square" rtlCol="0">
            <a:spAutoFit/>
          </a:bodyPr>
          <a:lstStyle/>
          <a:p>
            <a:r>
              <a:rPr lang="en-US" altLang="zh-CN" sz="3600" b="1" dirty="0">
                <a:solidFill>
                  <a:srgbClr val="E9E8E3"/>
                </a:solidFill>
                <a:latin typeface="微软雅黑" panose="020B0503020204020204" pitchFamily="34" charset="-122"/>
                <a:ea typeface="微软雅黑" panose="020B0503020204020204" pitchFamily="34" charset="-122"/>
                <a:cs typeface="Biome" panose="020B0502040204020203" pitchFamily="34" charset="0"/>
              </a:rPr>
              <a:t>VIRTUAL_CAT</a:t>
            </a:r>
          </a:p>
        </p:txBody>
      </p:sp>
      <p:sp>
        <p:nvSpPr>
          <p:cNvPr id="18" name="文本框 17"/>
          <p:cNvSpPr txBox="1"/>
          <p:nvPr/>
        </p:nvSpPr>
        <p:spPr>
          <a:xfrm>
            <a:off x="4991557" y="4174612"/>
            <a:ext cx="3773166" cy="338554"/>
          </a:xfrm>
          <a:prstGeom prst="rect">
            <a:avLst/>
          </a:prstGeom>
          <a:noFill/>
        </p:spPr>
        <p:txBody>
          <a:bodyPr wrap="square" rtlCol="0">
            <a:spAutoFit/>
          </a:bodyPr>
          <a:lstStyle/>
          <a:p>
            <a:r>
              <a:rPr lang="en-US" altLang="zh-CN" sz="1600" b="1" dirty="0">
                <a:solidFill>
                  <a:srgbClr val="050C0A"/>
                </a:solidFill>
                <a:latin typeface="微软雅黑" panose="020B0503020204020204" pitchFamily="34" charset="-122"/>
                <a:ea typeface="微软雅黑" panose="020B0503020204020204" pitchFamily="34" charset="-122"/>
                <a:cs typeface="Biome" panose="020B0502040204020203" pitchFamily="34" charset="0"/>
              </a:rPr>
              <a:t>SPEAKER:</a:t>
            </a:r>
            <a:r>
              <a:rPr lang="zh-CN" altLang="en-US" sz="1600" b="1" dirty="0">
                <a:solidFill>
                  <a:srgbClr val="050C0A"/>
                </a:solidFill>
                <a:latin typeface="微软雅黑" panose="020B0503020204020204" pitchFamily="34" charset="-122"/>
                <a:ea typeface="微软雅黑" panose="020B0503020204020204" pitchFamily="34" charset="-122"/>
                <a:cs typeface="Biome" panose="020B0502040204020203" pitchFamily="34" charset="0"/>
              </a:rPr>
              <a:t>贺巨驰 徐法政</a:t>
            </a:r>
            <a:endParaRPr lang="en-US" altLang="zh-CN" sz="1600" b="1" dirty="0">
              <a:solidFill>
                <a:srgbClr val="050C0A"/>
              </a:solidFill>
              <a:latin typeface="微软雅黑" panose="020B0503020204020204" pitchFamily="34" charset="-122"/>
              <a:ea typeface="微软雅黑" panose="020B0503020204020204" pitchFamily="34" charset="-122"/>
              <a:cs typeface="Biome" panose="020B0502040204020203" pitchFamily="34" charset="0"/>
            </a:endParaRPr>
          </a:p>
        </p:txBody>
      </p:sp>
      <p:grpSp>
        <p:nvGrpSpPr>
          <p:cNvPr id="3" name="右下"/>
          <p:cNvGrpSpPr/>
          <p:nvPr/>
        </p:nvGrpSpPr>
        <p:grpSpPr>
          <a:xfrm>
            <a:off x="10041255" y="6327330"/>
            <a:ext cx="2733675" cy="246221"/>
            <a:chOff x="9896475" y="5999670"/>
            <a:chExt cx="2733675" cy="246221"/>
          </a:xfrm>
        </p:grpSpPr>
        <p:cxnSp>
          <p:nvCxnSpPr>
            <p:cNvPr id="5" name="直接连接符 4"/>
            <p:cNvCxnSpPr/>
            <p:nvPr/>
          </p:nvCxnSpPr>
          <p:spPr>
            <a:xfrm>
              <a:off x="11549066" y="6124962"/>
              <a:ext cx="238125" cy="0"/>
            </a:xfrm>
            <a:prstGeom prst="line">
              <a:avLst/>
            </a:prstGeom>
            <a:ln w="41275">
              <a:solidFill>
                <a:srgbClr val="050C09"/>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896475" y="5999670"/>
              <a:ext cx="2733675" cy="246221"/>
            </a:xfrm>
            <a:prstGeom prst="rect">
              <a:avLst/>
            </a:prstGeom>
            <a:noFill/>
          </p:spPr>
          <p:txBody>
            <a:bodyPr wrap="square" rtlCol="0">
              <a:spAutoFit/>
            </a:bodyPr>
            <a:lstStyle/>
            <a:p>
              <a:r>
                <a:rPr lang="en-US" altLang="zh-CN" sz="1000" spc="20" dirty="0"/>
                <a:t>POWERED BY </a:t>
              </a:r>
              <a:r>
                <a:rPr lang="en-US" altLang="zh-CN" sz="1000" b="1" spc="20" dirty="0"/>
                <a:t>VCAT</a:t>
              </a:r>
              <a:endParaRPr lang="zh-CN" altLang="en-US" sz="1000" b="1" spc="20" dirty="0"/>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nodeType="withEffect">
                                  <p:stCondLst>
                                    <p:cond delay="0"/>
                                  </p:stCondLst>
                                  <p:childTnLst>
                                    <p:animMotion origin="layout" path="M -0.00364 0.00092 L -0.55495 0.65439 " pathEditMode="relative" rAng="0" ptsTypes="AA">
                                      <p:cBhvr>
                                        <p:cTn id="6" dur="20000" fill="hold"/>
                                        <p:tgtEl>
                                          <p:spTgt spid="26"/>
                                        </p:tgtEl>
                                        <p:attrNameLst>
                                          <p:attrName>ppt_x</p:attrName>
                                          <p:attrName>ppt_y</p:attrName>
                                        </p:attrNameLst>
                                      </p:cBhvr>
                                      <p:rCtr x="-27565" y="32662"/>
                                    </p:animMotion>
                                  </p:childTnLst>
                                </p:cTn>
                              </p:par>
                              <p:par>
                                <p:cTn id="7" presetID="42" presetClass="path" presetSubtype="0" repeatCount="indefinite" fill="hold" nodeType="withEffect">
                                  <p:stCondLst>
                                    <p:cond delay="0"/>
                                  </p:stCondLst>
                                  <p:childTnLst>
                                    <p:animMotion origin="layout" path="M 1.25E-6 0.28519 L 1.25E-6 -0.56875 " pathEditMode="relative" rAng="0" ptsTypes="AA">
                                      <p:cBhvr>
                                        <p:cTn id="8" dur="20000" fill="hold"/>
                                        <p:tgtEl>
                                          <p:spTgt spid="29"/>
                                        </p:tgtEl>
                                        <p:attrNameLst>
                                          <p:attrName>ppt_x</p:attrName>
                                          <p:attrName>ppt_y</p:attrName>
                                        </p:attrNameLst>
                                      </p:cBhvr>
                                      <p:rCtr x="0" y="-42708"/>
                                    </p:animMotion>
                                  </p:childTnLst>
                                </p:cTn>
                              </p:par>
                              <p:par>
                                <p:cTn id="9" presetID="10"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600"/>
                                        <p:tgtEl>
                                          <p:spTgt spid="15"/>
                                        </p:tgtEl>
                                      </p:cBhvr>
                                    </p:animEffect>
                                  </p:childTnLst>
                                </p:cTn>
                              </p:par>
                              <p:par>
                                <p:cTn id="12" presetID="22" presetClass="entr" presetSubtype="8" fill="hold" grpId="0" nodeType="withEffect">
                                  <p:stCondLst>
                                    <p:cond delay="120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400"/>
                                        <p:tgtEl>
                                          <p:spTgt spid="2"/>
                                        </p:tgtEl>
                                      </p:cBhvr>
                                    </p:animEffect>
                                  </p:childTnLst>
                                </p:cTn>
                              </p:par>
                              <p:par>
                                <p:cTn id="15" presetID="1" presetClass="entr" presetSubtype="0" fill="hold" grpId="0" nodeType="withEffect">
                                  <p:stCondLst>
                                    <p:cond delay="1800"/>
                                  </p:stCondLst>
                                  <p:childTnLst>
                                    <p:set>
                                      <p:cBhvr>
                                        <p:cTn id="16" dur="1" fill="hold">
                                          <p:stCondLst>
                                            <p:cond delay="0"/>
                                          </p:stCondLst>
                                        </p:cTn>
                                        <p:tgtEl>
                                          <p:spTgt spid="18"/>
                                        </p:tgtEl>
                                        <p:attrNameLst>
                                          <p:attrName>style.visibility</p:attrName>
                                        </p:attrNameLst>
                                      </p:cBhvr>
                                      <p:to>
                                        <p:strVal val="visible"/>
                                      </p:to>
                                    </p:set>
                                  </p:childTnLst>
                                </p:cTn>
                              </p:par>
                              <p:par>
                                <p:cTn id="17" presetID="35" presetClass="emph" presetSubtype="0" fill="hold" grpId="1" nodeType="withEffect">
                                  <p:stCondLst>
                                    <p:cond delay="1800"/>
                                  </p:stCondLst>
                                  <p:childTnLst>
                                    <p:anim calcmode="discrete" valueType="str">
                                      <p:cBhvr>
                                        <p:cTn id="18" dur="200" fill="hold"/>
                                        <p:tgtEl>
                                          <p:spTgt spid="18"/>
                                        </p:tgtEl>
                                        <p:attrNameLst>
                                          <p:attrName>style.visibility</p:attrName>
                                        </p:attrNameLst>
                                      </p:cBhvr>
                                      <p:tavLst>
                                        <p:tav tm="0">
                                          <p:val>
                                            <p:strVal val="hidden"/>
                                          </p:val>
                                        </p:tav>
                                        <p:tav tm="50000">
                                          <p:val>
                                            <p:strVal val="visible"/>
                                          </p:val>
                                        </p:tav>
                                      </p:tavLst>
                                    </p:anim>
                                  </p:childTnLst>
                                </p:cTn>
                              </p:par>
                              <p:par>
                                <p:cTn id="19" presetID="35" presetClass="emph" presetSubtype="0" fill="hold" grpId="2" nodeType="withEffect">
                                  <p:stCondLst>
                                    <p:cond delay="2000"/>
                                  </p:stCondLst>
                                  <p:childTnLst>
                                    <p:anim calcmode="discrete" valueType="str">
                                      <p:cBhvr>
                                        <p:cTn id="20" dur="2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18" grpId="0"/>
      <p:bldP spid="18" grpId="1"/>
      <p:bldP spid="18"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a:extLst>
              <a:ext uri="{FF2B5EF4-FFF2-40B4-BE49-F238E27FC236}">
                <a16:creationId xmlns:a16="http://schemas.microsoft.com/office/drawing/2014/main" id="{6F056FA5-7A2B-386D-4852-5F0AEA5DAB88}"/>
              </a:ext>
            </a:extLst>
          </p:cNvPr>
          <p:cNvPicPr>
            <a:picLocks noChangeAspect="1"/>
          </p:cNvPicPr>
          <p:nvPr/>
        </p:nvPicPr>
        <p:blipFill>
          <a:blip r:embed="rId2"/>
          <a:stretch>
            <a:fillRect/>
          </a:stretch>
        </p:blipFill>
        <p:spPr>
          <a:xfrm>
            <a:off x="3375407" y="460838"/>
            <a:ext cx="8209147" cy="6099329"/>
          </a:xfrm>
          <a:prstGeom prst="rect">
            <a:avLst/>
          </a:prstGeom>
          <a:effectLst>
            <a:softEdge rad="127000"/>
          </a:effectLst>
          <a:scene3d>
            <a:camera prst="perspectiveLeft"/>
            <a:lightRig rig="threePt" dir="t"/>
          </a:scene3d>
        </p:spPr>
      </p:pic>
      <p:cxnSp>
        <p:nvCxnSpPr>
          <p:cNvPr id="12" name="直接连接符 11"/>
          <p:cNvCxnSpPr/>
          <p:nvPr/>
        </p:nvCxnSpPr>
        <p:spPr>
          <a:xfrm flipH="1">
            <a:off x="1691005" y="-119063"/>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536065" y="1693227"/>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395" y="2335846"/>
            <a:ext cx="2911222" cy="273145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6" name="文本框 15"/>
          <p:cNvSpPr txBox="1"/>
          <p:nvPr/>
        </p:nvSpPr>
        <p:spPr>
          <a:xfrm>
            <a:off x="424518" y="2526641"/>
            <a:ext cx="4213225" cy="2310889"/>
          </a:xfrm>
          <a:prstGeom prst="rect">
            <a:avLst/>
          </a:prstGeom>
          <a:noFill/>
        </p:spPr>
        <p:txBody>
          <a:bodyPr wrap="square" lIns="46990" tIns="46990" rIns="46990" bIns="46990" rtlCol="0" anchor="ctr" anchorCtr="0">
            <a:spAutoFit/>
          </a:bodyPr>
          <a:lstStyle/>
          <a:p>
            <a:r>
              <a:rPr lang="en-US" altLang="zh-CN" sz="4800" b="1" dirty="0">
                <a:solidFill>
                  <a:schemeClr val="bg1"/>
                </a:solidFill>
                <a:latin typeface="Novecento wide Bold" panose="00000805000000000000" pitchFamily="50" charset="0"/>
                <a:cs typeface="Novecento wide Bold" panose="00000805000000000000" charset="0"/>
              </a:rPr>
              <a:t>REACT</a:t>
            </a:r>
          </a:p>
          <a:p>
            <a:r>
              <a:rPr lang="en-US" altLang="zh-CN" sz="4800" b="1" dirty="0">
                <a:solidFill>
                  <a:schemeClr val="bg1"/>
                </a:solidFill>
                <a:latin typeface="Novecento wide Bold" panose="00000805000000000000" pitchFamily="50" charset="0"/>
                <a:cs typeface="Novecento wide Bold" panose="00000805000000000000" charset="0"/>
              </a:rPr>
              <a:t>DJANGO</a:t>
            </a:r>
          </a:p>
          <a:p>
            <a:r>
              <a:rPr lang="en-US" altLang="zh-CN" sz="4800" b="1" dirty="0">
                <a:solidFill>
                  <a:schemeClr val="bg1"/>
                </a:solidFill>
                <a:latin typeface="Novecento wide Bold" panose="00000805000000000000" pitchFamily="50" charset="0"/>
                <a:cs typeface="Novecento wide Bold" panose="00000805000000000000" charset="0"/>
              </a:rPr>
              <a:t>MYSQL</a:t>
            </a:r>
          </a:p>
        </p:txBody>
      </p:sp>
      <p:sp>
        <p:nvSpPr>
          <p:cNvPr id="5" name="矩形 4"/>
          <p:cNvSpPr/>
          <p:nvPr/>
        </p:nvSpPr>
        <p:spPr>
          <a:xfrm>
            <a:off x="11134090" y="6541915"/>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631825" y="2188527"/>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29615" y="2135187"/>
            <a:ext cx="950901" cy="338554"/>
          </a:xfrm>
          <a:prstGeom prst="rect">
            <a:avLst/>
          </a:prstGeom>
          <a:noFill/>
        </p:spPr>
        <p:txBody>
          <a:bodyPr wrap="none" rtlCol="0">
            <a:spAutoFit/>
          </a:bodyPr>
          <a:lstStyle/>
          <a:p>
            <a:r>
              <a:rPr lang="en-US" altLang="zh-CN" sz="1600" dirty="0">
                <a:latin typeface="Novecento wide Medium" panose="00000605000000000000" charset="0"/>
                <a:cs typeface="Novecento wide Medium" panose="00000605000000000000" charset="0"/>
              </a:rPr>
              <a:t>Section 3</a:t>
            </a:r>
          </a:p>
        </p:txBody>
      </p:sp>
      <p:sp>
        <p:nvSpPr>
          <p:cNvPr id="10" name="椭圆 9"/>
          <p:cNvSpPr/>
          <p:nvPr/>
        </p:nvSpPr>
        <p:spPr>
          <a:xfrm>
            <a:off x="2759075" y="2424747"/>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2017395" cy="246221"/>
          </a:xfrm>
          <a:prstGeom prst="rect">
            <a:avLst/>
          </a:prstGeom>
          <a:noFill/>
        </p:spPr>
        <p:txBody>
          <a:bodyPr wrap="square" rtlCol="0">
            <a:spAutoFit/>
          </a:bodyPr>
          <a:lstStyle/>
          <a:p>
            <a:r>
              <a:rPr lang="en-US" altLang="zh-CN" sz="1000" dirty="0">
                <a:latin typeface="Novecento wide Bold" panose="00000805000000000000" charset="0"/>
                <a:cs typeface="Novecento wide Bold" panose="00000805000000000000" charset="0"/>
              </a:rPr>
              <a:t>REACT DJANGO MYSQL</a:t>
            </a:r>
          </a:p>
        </p:txBody>
      </p:sp>
      <p:sp>
        <p:nvSpPr>
          <p:cNvPr id="28" name="椭圆 27"/>
          <p:cNvSpPr/>
          <p:nvPr/>
        </p:nvSpPr>
        <p:spPr>
          <a:xfrm>
            <a:off x="10830560" y="360662"/>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1040110" y="360662"/>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249660" y="360662"/>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459210" y="360662"/>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668760" y="360662"/>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1125835" y="403842"/>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文本框 12"/>
          <p:cNvSpPr txBox="1"/>
          <p:nvPr/>
        </p:nvSpPr>
        <p:spPr>
          <a:xfrm>
            <a:off x="-125730" y="846137"/>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grpSp>
        <p:nvGrpSpPr>
          <p:cNvPr id="22" name="左上">
            <a:extLst>
              <a:ext uri="{FF2B5EF4-FFF2-40B4-BE49-F238E27FC236}">
                <a16:creationId xmlns:a16="http://schemas.microsoft.com/office/drawing/2014/main" id="{33405B74-F316-A845-7C28-13FD11BF043D}"/>
              </a:ext>
            </a:extLst>
          </p:cNvPr>
          <p:cNvGrpSpPr/>
          <p:nvPr/>
        </p:nvGrpSpPr>
        <p:grpSpPr>
          <a:xfrm>
            <a:off x="225332" y="230006"/>
            <a:ext cx="3427012" cy="983162"/>
            <a:chOff x="332012" y="399161"/>
            <a:chExt cx="3427012" cy="983162"/>
          </a:xfrm>
        </p:grpSpPr>
        <p:sp>
          <p:nvSpPr>
            <p:cNvPr id="27" name="文本框 26">
              <a:extLst>
                <a:ext uri="{FF2B5EF4-FFF2-40B4-BE49-F238E27FC236}">
                  <a16:creationId xmlns:a16="http://schemas.microsoft.com/office/drawing/2014/main" id="{024F54BD-ED60-994A-969F-D9DDC4544EF2}"/>
                </a:ext>
              </a:extLst>
            </p:cNvPr>
            <p:cNvSpPr txBox="1"/>
            <p:nvPr/>
          </p:nvSpPr>
          <p:spPr>
            <a:xfrm>
              <a:off x="356089" y="768493"/>
              <a:ext cx="2696549" cy="246221"/>
            </a:xfrm>
            <a:prstGeom prst="rect">
              <a:avLst/>
            </a:prstGeom>
            <a:noFill/>
          </p:spPr>
          <p:txBody>
            <a:bodyPr wrap="square" rtlCol="0">
              <a:spAutoFit/>
            </a:bodyPr>
            <a:lstStyle/>
            <a:p>
              <a:r>
                <a:rPr lang="en-US" altLang="zh-CN" sz="1000" b="1" spc="100" dirty="0">
                  <a:latin typeface="微软雅黑" panose="020B0503020204020204" pitchFamily="34" charset="-122"/>
                </a:rPr>
                <a:t>CHAPTER 2</a:t>
              </a:r>
              <a:endParaRPr lang="zh-CN" altLang="en-US" sz="950" b="1" spc="20" dirty="0"/>
            </a:p>
          </p:txBody>
        </p:sp>
        <p:sp>
          <p:nvSpPr>
            <p:cNvPr id="36" name="文本框 35">
              <a:extLst>
                <a:ext uri="{FF2B5EF4-FFF2-40B4-BE49-F238E27FC236}">
                  <a16:creationId xmlns:a16="http://schemas.microsoft.com/office/drawing/2014/main" id="{BB0BA00A-C471-9E80-373B-2F80900C4C38}"/>
                </a:ext>
              </a:extLst>
            </p:cNvPr>
            <p:cNvSpPr txBox="1"/>
            <p:nvPr/>
          </p:nvSpPr>
          <p:spPr>
            <a:xfrm>
              <a:off x="332012" y="429939"/>
              <a:ext cx="2043405" cy="430887"/>
            </a:xfrm>
            <a:prstGeom prst="rect">
              <a:avLst/>
            </a:prstGeom>
            <a:noFill/>
          </p:spPr>
          <p:txBody>
            <a:bodyPr wrap="square" rtlCol="0">
              <a:spAutoFit/>
            </a:bodyPr>
            <a:lstStyle/>
            <a:p>
              <a:r>
                <a:rPr lang="en-US" altLang="zh-CN" sz="2200" b="1" dirty="0">
                  <a:solidFill>
                    <a:srgbClr val="050C0A"/>
                  </a:solidFill>
                  <a:latin typeface="微软雅黑" panose="020B0503020204020204" pitchFamily="34" charset="-122"/>
                  <a:ea typeface="微软雅黑" panose="020B0503020204020204" pitchFamily="34" charset="-122"/>
                  <a:cs typeface="Biome" panose="020B0502040204020203" pitchFamily="34" charset="0"/>
                </a:rPr>
                <a:t>VIRTUSL</a:t>
              </a:r>
            </a:p>
          </p:txBody>
        </p:sp>
        <p:sp>
          <p:nvSpPr>
            <p:cNvPr id="37" name="文本框 36">
              <a:extLst>
                <a:ext uri="{FF2B5EF4-FFF2-40B4-BE49-F238E27FC236}">
                  <a16:creationId xmlns:a16="http://schemas.microsoft.com/office/drawing/2014/main" id="{1E108939-FDD9-72CE-63A3-5E93ED07AEE1}"/>
                </a:ext>
              </a:extLst>
            </p:cNvPr>
            <p:cNvSpPr txBox="1"/>
            <p:nvPr/>
          </p:nvSpPr>
          <p:spPr>
            <a:xfrm>
              <a:off x="1530996" y="399161"/>
              <a:ext cx="1021703" cy="461665"/>
            </a:xfrm>
            <a:prstGeom prst="rect">
              <a:avLst/>
            </a:prstGeom>
            <a:noFill/>
          </p:spPr>
          <p:txBody>
            <a:bodyPr wrap="square" rtlCol="0">
              <a:spAutoFit/>
            </a:bodyPr>
            <a:lstStyle/>
            <a:p>
              <a:r>
                <a:rPr lang="en-US" altLang="zh-CN" sz="2400" b="1" dirty="0">
                  <a:solidFill>
                    <a:srgbClr val="050C0A"/>
                  </a:solidFill>
                  <a:latin typeface="微软雅黑" panose="020B0503020204020204" pitchFamily="34" charset="-122"/>
                  <a:ea typeface="微软雅黑" panose="020B0503020204020204" pitchFamily="34" charset="-122"/>
                </a:rPr>
                <a:t> </a:t>
              </a:r>
              <a:r>
                <a:rPr lang="en-US" altLang="zh-CN" sz="2200" b="1" dirty="0">
                  <a:solidFill>
                    <a:srgbClr val="050C0A"/>
                  </a:solidFill>
                  <a:latin typeface="微软雅黑" panose="020B0503020204020204" pitchFamily="34" charset="-122"/>
                  <a:ea typeface="微软雅黑" panose="020B0503020204020204" pitchFamily="34" charset="-122"/>
                </a:rPr>
                <a:t>CAT</a:t>
              </a:r>
            </a:p>
          </p:txBody>
        </p:sp>
        <p:grpSp>
          <p:nvGrpSpPr>
            <p:cNvPr id="38" name="组合 37">
              <a:extLst>
                <a:ext uri="{FF2B5EF4-FFF2-40B4-BE49-F238E27FC236}">
                  <a16:creationId xmlns:a16="http://schemas.microsoft.com/office/drawing/2014/main" id="{41BD7D0E-37EF-7832-9387-F7AD29A913E4}"/>
                </a:ext>
              </a:extLst>
            </p:cNvPr>
            <p:cNvGrpSpPr/>
            <p:nvPr/>
          </p:nvGrpSpPr>
          <p:grpSpPr>
            <a:xfrm>
              <a:off x="356089" y="1012991"/>
              <a:ext cx="3402935" cy="369332"/>
              <a:chOff x="549764" y="1078459"/>
              <a:chExt cx="3402935" cy="369332"/>
            </a:xfrm>
          </p:grpSpPr>
          <p:sp>
            <p:nvSpPr>
              <p:cNvPr id="39" name="文本框 38">
                <a:extLst>
                  <a:ext uri="{FF2B5EF4-FFF2-40B4-BE49-F238E27FC236}">
                    <a16:creationId xmlns:a16="http://schemas.microsoft.com/office/drawing/2014/main" id="{4C2A70CE-F039-5936-81D8-27F11435F16A}"/>
                  </a:ext>
                </a:extLst>
              </p:cNvPr>
              <p:cNvSpPr txBox="1"/>
              <p:nvPr/>
            </p:nvSpPr>
            <p:spPr>
              <a:xfrm>
                <a:off x="549764" y="1078459"/>
                <a:ext cx="2239347" cy="369332"/>
              </a:xfrm>
              <a:prstGeom prst="rect">
                <a:avLst/>
              </a:prstGeom>
              <a:noFill/>
            </p:spPr>
            <p:txBody>
              <a:bodyPr wrap="square" rtlCol="0">
                <a:spAutoFit/>
              </a:bodyPr>
              <a:lstStyle/>
              <a:p>
                <a:r>
                  <a:rPr lang="en-US" altLang="zh-CN" dirty="0">
                    <a:solidFill>
                      <a:srgbClr val="050C0A"/>
                    </a:solidFill>
                    <a:latin typeface="微软雅黑" panose="020B0503020204020204" pitchFamily="34" charset="-122"/>
                    <a:ea typeface="微软雅黑" panose="020B0503020204020204" pitchFamily="34" charset="-122"/>
                  </a:rPr>
                  <a:t>TECHNOLOGICAL</a:t>
                </a:r>
                <a:endParaRPr lang="zh-CN" altLang="en-US" b="1" dirty="0">
                  <a:solidFill>
                    <a:srgbClr val="050C0A"/>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3AC0FDDF-FA38-27F5-94C6-94CBAE0EF211}"/>
                  </a:ext>
                </a:extLst>
              </p:cNvPr>
              <p:cNvSpPr txBox="1"/>
              <p:nvPr/>
            </p:nvSpPr>
            <p:spPr>
              <a:xfrm>
                <a:off x="2539927" y="1078459"/>
                <a:ext cx="1412772" cy="369332"/>
              </a:xfrm>
              <a:prstGeom prst="rect">
                <a:avLst/>
              </a:prstGeom>
              <a:noFill/>
            </p:spPr>
            <p:txBody>
              <a:bodyPr wrap="square" rtlCol="0">
                <a:spAutoFit/>
              </a:bodyPr>
              <a:lstStyle/>
              <a:p>
                <a:r>
                  <a:rPr lang="en-US" altLang="zh-CN" b="1" dirty="0">
                    <a:solidFill>
                      <a:srgbClr val="050C0A"/>
                    </a:solidFill>
                    <a:latin typeface="微软雅黑" panose="020B0503020204020204" pitchFamily="34" charset="-122"/>
                    <a:ea typeface="微软雅黑" panose="020B0503020204020204" pitchFamily="34" charset="-122"/>
                  </a:rPr>
                  <a:t>ANALYSIS</a:t>
                </a:r>
                <a:endParaRPr lang="zh-CN" altLang="en-US" b="1" dirty="0">
                  <a:solidFill>
                    <a:srgbClr val="050C0A"/>
                  </a:solidFill>
                  <a:latin typeface="微软雅黑" panose="020B0503020204020204" pitchFamily="34" charset="-122"/>
                  <a:ea typeface="微软雅黑" panose="020B0503020204020204" pitchFamily="34" charset="-122"/>
                </a:endParaRPr>
              </a:p>
            </p:txBody>
          </p:sp>
        </p:grpSp>
      </p:grpSp>
      <p:sp>
        <p:nvSpPr>
          <p:cNvPr id="44" name="副标题 2">
            <a:extLst>
              <a:ext uri="{FF2B5EF4-FFF2-40B4-BE49-F238E27FC236}">
                <a16:creationId xmlns:a16="http://schemas.microsoft.com/office/drawing/2014/main" id="{2FD87F03-8A94-BBE7-650A-AE7BFF41C105}"/>
              </a:ext>
            </a:extLst>
          </p:cNvPr>
          <p:cNvSpPr txBox="1">
            <a:spLocks/>
          </p:cNvSpPr>
          <p:nvPr/>
        </p:nvSpPr>
        <p:spPr>
          <a:xfrm>
            <a:off x="8639810" y="6449523"/>
            <a:ext cx="3266440" cy="260350"/>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spc="20"/>
              <a:t>POWERED BY </a:t>
            </a:r>
            <a:r>
              <a:rPr lang="en-US" altLang="zh-CN" sz="1200" b="1" spc="20"/>
              <a:t>VCAT</a:t>
            </a:r>
            <a:endParaRPr lang="zh-CN" altLang="en-US" sz="1200" b="1" spc="20" dirty="0"/>
          </a:p>
        </p:txBody>
      </p:sp>
      <p:sp>
        <p:nvSpPr>
          <p:cNvPr id="46" name="矩形 45">
            <a:extLst>
              <a:ext uri="{FF2B5EF4-FFF2-40B4-BE49-F238E27FC236}">
                <a16:creationId xmlns:a16="http://schemas.microsoft.com/office/drawing/2014/main" id="{ED97CD26-55AE-271A-91AE-0317AA089347}"/>
              </a:ext>
            </a:extLst>
          </p:cNvPr>
          <p:cNvSpPr/>
          <p:nvPr/>
        </p:nvSpPr>
        <p:spPr>
          <a:xfrm>
            <a:off x="8412956" y="2221706"/>
            <a:ext cx="307182" cy="1738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7B941FD4-FE62-1500-87B7-B58A70624341}"/>
              </a:ext>
            </a:extLst>
          </p:cNvPr>
          <p:cNvSpPr txBox="1"/>
          <p:nvPr/>
        </p:nvSpPr>
        <p:spPr>
          <a:xfrm>
            <a:off x="8299291" y="2135187"/>
            <a:ext cx="792480" cy="307777"/>
          </a:xfrm>
          <a:prstGeom prst="rect">
            <a:avLst/>
          </a:prstGeom>
          <a:noFill/>
        </p:spPr>
        <p:txBody>
          <a:bodyPr wrap="square" rtlCol="0">
            <a:spAutoFit/>
          </a:bodyPr>
          <a:lstStyle/>
          <a:p>
            <a:r>
              <a:rPr lang="en-US" altLang="zh-CN" sz="1400" dirty="0">
                <a:solidFill>
                  <a:srgbClr val="FF0000"/>
                </a:solidFill>
                <a:latin typeface="Novecento wide Bold" panose="00000805000000000000" pitchFamily="50" charset="0"/>
              </a:rPr>
              <a:t>frp</a:t>
            </a:r>
            <a:endParaRPr lang="zh-CN" altLang="en-US" sz="1400" dirty="0">
              <a:solidFill>
                <a:srgbClr val="FF0000"/>
              </a:solidFill>
              <a:latin typeface="Novecento wide Bold" panose="00000805000000000000" pitchFamily="50" charset="0"/>
            </a:endParaRPr>
          </a:p>
        </p:txBody>
      </p:sp>
      <p:sp>
        <p:nvSpPr>
          <p:cNvPr id="2" name="文本框 1">
            <a:extLst>
              <a:ext uri="{FF2B5EF4-FFF2-40B4-BE49-F238E27FC236}">
                <a16:creationId xmlns:a16="http://schemas.microsoft.com/office/drawing/2014/main" id="{E3B6C83E-5A86-B851-DFFB-06955EB41923}"/>
              </a:ext>
            </a:extLst>
          </p:cNvPr>
          <p:cNvSpPr txBox="1"/>
          <p:nvPr/>
        </p:nvSpPr>
        <p:spPr>
          <a:xfrm>
            <a:off x="12465685" y="3069657"/>
            <a:ext cx="4820285" cy="460375"/>
          </a:xfrm>
          <a:prstGeom prst="rect">
            <a:avLst/>
          </a:prstGeom>
          <a:noFill/>
        </p:spPr>
        <p:txBody>
          <a:bodyPr wrap="none" rtlCol="0">
            <a:spAutoFit/>
          </a:bodyPr>
          <a:lstStyle/>
          <a:p>
            <a:r>
              <a:rPr lang="zh-CN" altLang="en-US" sz="2400">
                <a:highlight>
                  <a:srgbClr val="FFFF00"/>
                </a:highlight>
              </a:rPr>
              <a:t>图片</a:t>
            </a:r>
            <a:r>
              <a:rPr lang="en-US" altLang="zh-CN" sz="2400">
                <a:highlight>
                  <a:srgbClr val="FFFF00"/>
                </a:highlight>
              </a:rPr>
              <a:t> </a:t>
            </a:r>
            <a:r>
              <a:rPr lang="zh-CN" altLang="en-US" sz="2400">
                <a:highlight>
                  <a:srgbClr val="FFFF00"/>
                </a:highlight>
              </a:rPr>
              <a:t>三维旋转</a:t>
            </a:r>
            <a:r>
              <a:rPr lang="en-US" altLang="zh-CN" sz="2400">
                <a:highlight>
                  <a:srgbClr val="FFFF00"/>
                </a:highlight>
              </a:rPr>
              <a:t> </a:t>
            </a:r>
            <a:r>
              <a:rPr lang="zh-CN" altLang="en-US" sz="2400">
                <a:highlight>
                  <a:srgbClr val="FFFF00"/>
                </a:highlight>
              </a:rPr>
              <a:t>预设为</a:t>
            </a:r>
            <a:r>
              <a:rPr lang="en-US" altLang="zh-CN" sz="2400">
                <a:highlight>
                  <a:srgbClr val="FFFF00"/>
                </a:highlight>
              </a:rPr>
              <a:t> </a:t>
            </a:r>
            <a:r>
              <a:rPr lang="zh-CN" altLang="en-US" sz="2400">
                <a:highlight>
                  <a:srgbClr val="FFFF00"/>
                </a:highlight>
              </a:rPr>
              <a:t>透视</a:t>
            </a:r>
            <a:r>
              <a:rPr lang="en-US" altLang="zh-CN" sz="2400">
                <a:highlight>
                  <a:srgbClr val="FFFF00"/>
                </a:highlight>
              </a:rPr>
              <a:t>-</a:t>
            </a:r>
            <a:r>
              <a:rPr lang="zh-CN" altLang="en-US" sz="2400">
                <a:highlight>
                  <a:srgbClr val="FFFF00"/>
                </a:highlight>
              </a:rPr>
              <a:t>左透视</a:t>
            </a:r>
            <a:r>
              <a:rPr lang="en-US" altLang="zh-CN" sz="2400">
                <a:highlight>
                  <a:srgbClr val="FFFF00"/>
                </a:highlight>
              </a:rPr>
              <a:t> </a:t>
            </a:r>
          </a:p>
        </p:txBody>
      </p:sp>
      <p:sp>
        <p:nvSpPr>
          <p:cNvPr id="3" name="矩形 2">
            <a:extLst>
              <a:ext uri="{FF2B5EF4-FFF2-40B4-BE49-F238E27FC236}">
                <a16:creationId xmlns:a16="http://schemas.microsoft.com/office/drawing/2014/main" id="{F3E1AA9A-F3DD-EE93-8A29-F08A6EEBC3A9}"/>
              </a:ext>
            </a:extLst>
          </p:cNvPr>
          <p:cNvSpPr/>
          <p:nvPr/>
        </p:nvSpPr>
        <p:spPr>
          <a:xfrm>
            <a:off x="3840384" y="6365081"/>
            <a:ext cx="3305175" cy="128905"/>
          </a:xfrm>
          <a:prstGeom prst="rect">
            <a:avLst/>
          </a:prstGeom>
          <a:solidFill>
            <a:schemeClr val="tx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43389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5041245" y="7854950"/>
            <a:ext cx="2011680" cy="368300"/>
          </a:xfrm>
          <a:prstGeom prst="rect">
            <a:avLst/>
          </a:prstGeom>
          <a:noFill/>
        </p:spPr>
        <p:txBody>
          <a:bodyPr wrap="none" rtlCol="0">
            <a:spAutoFit/>
          </a:bodyPr>
          <a:lstStyle/>
          <a:p>
            <a:r>
              <a:rPr lang="zh-CN" altLang="en-US">
                <a:highlight>
                  <a:srgbClr val="00FF00"/>
                </a:highlight>
              </a:rPr>
              <a:t>点我点我！！！！</a:t>
            </a:r>
          </a:p>
        </p:txBody>
      </p:sp>
      <p:pic>
        <p:nvPicPr>
          <p:cNvPr id="11" name="图片 10" descr="F:\设计相关\莱茵PPT\20210803130507!Avg_bg_bg_prison_corridor.png20210803130507!Avg_bg_bg_prison_corridor"/>
          <p:cNvPicPr>
            <a:picLocks noChangeAspect="1"/>
          </p:cNvPicPr>
          <p:nvPr/>
        </p:nvPicPr>
        <p:blipFill>
          <a:blip r:embed="rId3"/>
          <a:srcRect/>
          <a:stretch>
            <a:fillRect/>
          </a:stretch>
        </p:blipFill>
        <p:spPr>
          <a:xfrm>
            <a:off x="3996627" y="1058982"/>
            <a:ext cx="7786370" cy="4379595"/>
          </a:xfrm>
          <a:prstGeom prst="rect">
            <a:avLst/>
          </a:prstGeom>
          <a:scene3d>
            <a:camera prst="perspectiveLeft"/>
            <a:lightRig rig="threePt" dir="t"/>
          </a:scene3d>
        </p:spPr>
      </p:pic>
      <p:cxnSp>
        <p:nvCxnSpPr>
          <p:cNvPr id="12" name="直接连接符 11"/>
          <p:cNvCxnSpPr/>
          <p:nvPr/>
        </p:nvCxnSpPr>
        <p:spPr>
          <a:xfrm flipH="1">
            <a:off x="2227263" y="-142875"/>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724025" y="5103812"/>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54355" y="2345372"/>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文本框 15"/>
          <p:cNvSpPr txBox="1"/>
          <p:nvPr/>
        </p:nvSpPr>
        <p:spPr>
          <a:xfrm>
            <a:off x="785494" y="2684816"/>
            <a:ext cx="2202815" cy="1326004"/>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FRP</a:t>
            </a:r>
          </a:p>
          <a:p>
            <a:pPr algn="ctr"/>
            <a:r>
              <a:rPr lang="zh-CN" altLang="en-US" sz="4000" b="1" dirty="0">
                <a:solidFill>
                  <a:schemeClr val="bg1"/>
                </a:solidFill>
                <a:latin typeface="Novecento wide Bold" panose="00000805000000000000" charset="0"/>
                <a:cs typeface="Novecento wide Bold" panose="00000805000000000000" charset="0"/>
              </a:rPr>
              <a:t>内网穿透</a:t>
            </a:r>
            <a:endParaRPr lang="en-US" altLang="zh-CN" sz="3600" b="1" dirty="0">
              <a:solidFill>
                <a:schemeClr val="bg1"/>
              </a:solidFill>
              <a:latin typeface="Novecento wide Bold" panose="00000805000000000000" charset="0"/>
              <a:cs typeface="Novecento wide Bold" panose="00000805000000000000" charset="0"/>
            </a:endParaRP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819785" y="2198052"/>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17575" y="2144712"/>
            <a:ext cx="950901" cy="338554"/>
          </a:xfrm>
          <a:prstGeom prst="rect">
            <a:avLst/>
          </a:prstGeom>
          <a:noFill/>
        </p:spPr>
        <p:txBody>
          <a:bodyPr wrap="none" rtlCol="0">
            <a:spAutoFit/>
          </a:bodyPr>
          <a:lstStyle/>
          <a:p>
            <a:r>
              <a:rPr lang="en-US" altLang="zh-CN" sz="1600" dirty="0">
                <a:latin typeface="Novecento wide Medium" panose="00000605000000000000" charset="0"/>
                <a:cs typeface="Novecento wide Medium" panose="00000605000000000000" charset="0"/>
              </a:rPr>
              <a:t>Section 4</a:t>
            </a:r>
          </a:p>
        </p:txBody>
      </p:sp>
      <p:sp>
        <p:nvSpPr>
          <p:cNvPr id="10" name="椭圆 9"/>
          <p:cNvSpPr/>
          <p:nvPr/>
        </p:nvSpPr>
        <p:spPr>
          <a:xfrm>
            <a:off x="2947035" y="2434272"/>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434734" cy="246221"/>
          </a:xfrm>
          <a:prstGeom prst="rect">
            <a:avLst/>
          </a:prstGeom>
          <a:noFill/>
        </p:spPr>
        <p:txBody>
          <a:bodyPr wrap="none" rtlCol="0">
            <a:spAutoFit/>
          </a:bodyPr>
          <a:lstStyle/>
          <a:p>
            <a:r>
              <a:rPr lang="en-US" altLang="zh-CN" sz="1000" dirty="0">
                <a:latin typeface="Novecento wide Bold" panose="00000805000000000000" charset="0"/>
                <a:cs typeface="Novecento wide Bold" panose="00000805000000000000" charset="0"/>
              </a:rPr>
              <a:t>FRP</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0" name="文本框 19"/>
          <p:cNvSpPr txBox="1"/>
          <p:nvPr/>
        </p:nvSpPr>
        <p:spPr>
          <a:xfrm>
            <a:off x="12232640" y="3053715"/>
            <a:ext cx="4820285" cy="460375"/>
          </a:xfrm>
          <a:prstGeom prst="rect">
            <a:avLst/>
          </a:prstGeom>
          <a:noFill/>
        </p:spPr>
        <p:txBody>
          <a:bodyPr wrap="none" rtlCol="0">
            <a:spAutoFit/>
          </a:bodyPr>
          <a:lstStyle/>
          <a:p>
            <a:r>
              <a:rPr lang="zh-CN" altLang="en-US" sz="2400">
                <a:highlight>
                  <a:srgbClr val="FFFF00"/>
                </a:highlight>
              </a:rPr>
              <a:t>图片</a:t>
            </a:r>
            <a:r>
              <a:rPr lang="en-US" altLang="zh-CN" sz="2400">
                <a:highlight>
                  <a:srgbClr val="FFFF00"/>
                </a:highlight>
              </a:rPr>
              <a:t> </a:t>
            </a:r>
            <a:r>
              <a:rPr lang="zh-CN" altLang="en-US" sz="2400">
                <a:highlight>
                  <a:srgbClr val="FFFF00"/>
                </a:highlight>
              </a:rPr>
              <a:t>三维旋转</a:t>
            </a:r>
            <a:r>
              <a:rPr lang="en-US" altLang="zh-CN" sz="2400">
                <a:highlight>
                  <a:srgbClr val="FFFF00"/>
                </a:highlight>
              </a:rPr>
              <a:t> </a:t>
            </a:r>
            <a:r>
              <a:rPr lang="zh-CN" altLang="en-US" sz="2400">
                <a:highlight>
                  <a:srgbClr val="FFFF00"/>
                </a:highlight>
              </a:rPr>
              <a:t>预设为</a:t>
            </a:r>
            <a:r>
              <a:rPr lang="en-US" altLang="zh-CN" sz="2400">
                <a:highlight>
                  <a:srgbClr val="FFFF00"/>
                </a:highlight>
              </a:rPr>
              <a:t> </a:t>
            </a:r>
            <a:r>
              <a:rPr lang="zh-CN" altLang="en-US" sz="2400">
                <a:highlight>
                  <a:srgbClr val="FFFF00"/>
                </a:highlight>
              </a:rPr>
              <a:t>透视</a:t>
            </a:r>
            <a:r>
              <a:rPr lang="en-US" altLang="zh-CN" sz="2400">
                <a:highlight>
                  <a:srgbClr val="FFFF00"/>
                </a:highlight>
              </a:rPr>
              <a:t>-</a:t>
            </a:r>
            <a:r>
              <a:rPr lang="zh-CN" altLang="en-US" sz="2400">
                <a:highlight>
                  <a:srgbClr val="FFFF00"/>
                </a:highlight>
              </a:rPr>
              <a:t>左透视</a:t>
            </a:r>
            <a:r>
              <a:rPr lang="en-US" altLang="zh-CN" sz="2400">
                <a:highlight>
                  <a:srgbClr val="FFFF00"/>
                </a:highlight>
              </a:rPr>
              <a:t> </a:t>
            </a:r>
          </a:p>
        </p:txBody>
      </p:sp>
      <p:sp>
        <p:nvSpPr>
          <p:cNvPr id="37" name="矩形 36"/>
          <p:cNvSpPr/>
          <p:nvPr/>
        </p:nvSpPr>
        <p:spPr>
          <a:xfrm>
            <a:off x="10568940" y="411480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0923905" y="426656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矩形 38"/>
          <p:cNvSpPr/>
          <p:nvPr/>
        </p:nvSpPr>
        <p:spPr>
          <a:xfrm>
            <a:off x="10568940" y="441833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0568940" y="4570095"/>
            <a:ext cx="755015" cy="88265"/>
          </a:xfrm>
          <a:prstGeom prst="rect">
            <a:avLst/>
          </a:prstGeom>
          <a:solidFill>
            <a:srgbClr val="92D050">
              <a:alpha val="62000"/>
            </a:srgb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0923905" y="470725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2" name="矩形 41"/>
          <p:cNvSpPr/>
          <p:nvPr/>
        </p:nvSpPr>
        <p:spPr>
          <a:xfrm>
            <a:off x="10568940" y="4844415"/>
            <a:ext cx="755015" cy="88265"/>
          </a:xfrm>
          <a:prstGeom prst="rect">
            <a:avLst/>
          </a:prstGeom>
          <a:solidFill>
            <a:schemeClr val="dk1">
              <a:alpha val="62000"/>
            </a:schemeClr>
          </a:solidFill>
          <a:ln>
            <a:noFill/>
          </a:ln>
          <a:effectLst/>
          <a:scene3d>
            <a:camera prst="perspectiveLeft">
              <a:rot lat="60000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矩形 42"/>
          <p:cNvSpPr/>
          <p:nvPr/>
        </p:nvSpPr>
        <p:spPr>
          <a:xfrm>
            <a:off x="6623685" y="5139055"/>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descr="网格"/>
          <p:cNvPicPr>
            <a:picLocks noChangeAspect="1"/>
          </p:cNvPicPr>
          <p:nvPr/>
        </p:nvPicPr>
        <p:blipFill>
          <a:blip r:embed="rId4">
            <a:alphaModFix amt="20000"/>
          </a:blip>
          <a:srcRect l="43434" b="-2768"/>
          <a:stretch>
            <a:fillRect/>
          </a:stretch>
        </p:blipFill>
        <p:spPr>
          <a:xfrm>
            <a:off x="6332855" y="1058982"/>
            <a:ext cx="5859145" cy="5988050"/>
          </a:xfrm>
          <a:prstGeom prst="rect">
            <a:avLst/>
          </a:prstGeom>
          <a:scene3d>
            <a:camera prst="perspectiveLeft"/>
            <a:lightRig rig="threePt" dir="t"/>
          </a:scene3d>
        </p:spPr>
      </p:pic>
      <p:sp>
        <p:nvSpPr>
          <p:cNvPr id="13" name="文本框 12"/>
          <p:cNvSpPr txBox="1"/>
          <p:nvPr/>
        </p:nvSpPr>
        <p:spPr>
          <a:xfrm>
            <a:off x="12414885" y="3510915"/>
            <a:ext cx="9403080" cy="2861310"/>
          </a:xfrm>
          <a:prstGeom prst="rect">
            <a:avLst/>
          </a:prstGeom>
          <a:noFill/>
        </p:spPr>
        <p:txBody>
          <a:bodyPr wrap="none" rtlCol="0">
            <a:spAutoFit/>
          </a:bodyPr>
          <a:lstStyle/>
          <a:p>
            <a:pPr algn="l"/>
            <a:r>
              <a:rPr lang="zh-CN" altLang="en-US">
                <a:highlight>
                  <a:srgbClr val="FFFF00"/>
                </a:highlight>
              </a:rPr>
              <a:t>建议内容：图片介绍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r>
              <a:rPr lang="zh-CN" altLang="en-US">
                <a:highlight>
                  <a:srgbClr val="FFFF00"/>
                </a:highlight>
                <a:sym typeface="+mn-ea"/>
              </a:rPr>
              <a:t>需要修改底部背景图片需要将上方的网格透明图移开后再更改背景图</a:t>
            </a:r>
            <a:br>
              <a:rPr lang="zh-CN" altLang="en-US">
                <a:highlight>
                  <a:srgbClr val="FFFF00"/>
                </a:highlight>
                <a:sym typeface="+mn-ea"/>
              </a:rPr>
            </a:br>
            <a:r>
              <a:rPr lang="zh-CN" altLang="en-US">
                <a:highlight>
                  <a:srgbClr val="FFFF00"/>
                </a:highlight>
                <a:sym typeface="+mn-ea"/>
              </a:rPr>
              <a:t>如果你一个不小心找不到了网格透明图</a:t>
            </a:r>
            <a:r>
              <a:rPr lang="en-US" altLang="zh-CN">
                <a:highlight>
                  <a:srgbClr val="FFFF00"/>
                </a:highlight>
                <a:sym typeface="+mn-ea"/>
              </a:rPr>
              <a:t> </a:t>
            </a:r>
            <a:r>
              <a:rPr lang="zh-CN" altLang="en-US">
                <a:highlight>
                  <a:srgbClr val="FFFF00"/>
                </a:highlight>
                <a:sym typeface="+mn-ea"/>
              </a:rPr>
              <a:t>我在下方放了一个备用的</a:t>
            </a:r>
            <a:r>
              <a:rPr lang="en-US" altLang="zh-CN">
                <a:highlight>
                  <a:srgbClr val="FFFF00"/>
                </a:highlight>
                <a:sym typeface="+mn-ea"/>
              </a:rPr>
              <a:t>=W= </a:t>
            </a:r>
            <a:r>
              <a:rPr lang="zh-CN" altLang="en-US">
                <a:highlight>
                  <a:srgbClr val="FFFF00"/>
                </a:highlight>
                <a:sym typeface="+mn-ea"/>
              </a:rPr>
              <a:t>点击绿色那里就可以了</a:t>
            </a:r>
            <a:endParaRPr lang="zh-CN" altLang="en-US">
              <a:highlight>
                <a:srgbClr val="FFFF00"/>
              </a:highlight>
            </a:endParaRPr>
          </a:p>
          <a:p>
            <a:pPr algn="l"/>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pic>
        <p:nvPicPr>
          <p:cNvPr id="18" name="图片 17" descr="网格"/>
          <p:cNvPicPr>
            <a:picLocks noChangeAspect="1"/>
          </p:cNvPicPr>
          <p:nvPr/>
        </p:nvPicPr>
        <p:blipFill>
          <a:blip r:embed="rId4">
            <a:alphaModFix amt="20000"/>
          </a:blip>
          <a:srcRect l="43434" b="-2768"/>
          <a:stretch>
            <a:fillRect/>
          </a:stretch>
        </p:blipFill>
        <p:spPr>
          <a:xfrm>
            <a:off x="13281025" y="7211695"/>
            <a:ext cx="5859145" cy="5988050"/>
          </a:xfrm>
          <a:prstGeom prst="rect">
            <a:avLst/>
          </a:prstGeom>
          <a:scene3d>
            <a:camera prst="perspectiveLeft"/>
            <a:lightRig rig="threePt" dir="t"/>
          </a:scene3d>
        </p:spPr>
      </p:pic>
      <p:grpSp>
        <p:nvGrpSpPr>
          <p:cNvPr id="23" name="左上">
            <a:extLst>
              <a:ext uri="{FF2B5EF4-FFF2-40B4-BE49-F238E27FC236}">
                <a16:creationId xmlns:a16="http://schemas.microsoft.com/office/drawing/2014/main" id="{AEA04BC7-CDC0-1871-AF7C-643C0F7E799D}"/>
              </a:ext>
            </a:extLst>
          </p:cNvPr>
          <p:cNvGrpSpPr/>
          <p:nvPr/>
        </p:nvGrpSpPr>
        <p:grpSpPr>
          <a:xfrm>
            <a:off x="160655" y="260486"/>
            <a:ext cx="3427012" cy="983162"/>
            <a:chOff x="332012" y="399161"/>
            <a:chExt cx="3427012" cy="983162"/>
          </a:xfrm>
        </p:grpSpPr>
        <p:sp>
          <p:nvSpPr>
            <p:cNvPr id="24" name="文本框 23">
              <a:extLst>
                <a:ext uri="{FF2B5EF4-FFF2-40B4-BE49-F238E27FC236}">
                  <a16:creationId xmlns:a16="http://schemas.microsoft.com/office/drawing/2014/main" id="{CB905AC3-A002-3A41-98CC-2A98AB4E3066}"/>
                </a:ext>
              </a:extLst>
            </p:cNvPr>
            <p:cNvSpPr txBox="1"/>
            <p:nvPr/>
          </p:nvSpPr>
          <p:spPr>
            <a:xfrm>
              <a:off x="356089" y="768493"/>
              <a:ext cx="2696549" cy="246221"/>
            </a:xfrm>
            <a:prstGeom prst="rect">
              <a:avLst/>
            </a:prstGeom>
            <a:noFill/>
          </p:spPr>
          <p:txBody>
            <a:bodyPr wrap="square" rtlCol="0">
              <a:spAutoFit/>
            </a:bodyPr>
            <a:lstStyle/>
            <a:p>
              <a:r>
                <a:rPr lang="en-US" altLang="zh-CN" sz="1000" b="1" spc="100" dirty="0">
                  <a:latin typeface="微软雅黑" panose="020B0503020204020204" pitchFamily="34" charset="-122"/>
                </a:rPr>
                <a:t>CHAPTER 2</a:t>
              </a:r>
              <a:endParaRPr lang="zh-CN" altLang="en-US" sz="950" b="1" spc="20" dirty="0"/>
            </a:p>
          </p:txBody>
        </p:sp>
        <p:sp>
          <p:nvSpPr>
            <p:cNvPr id="27" name="文本框 26">
              <a:extLst>
                <a:ext uri="{FF2B5EF4-FFF2-40B4-BE49-F238E27FC236}">
                  <a16:creationId xmlns:a16="http://schemas.microsoft.com/office/drawing/2014/main" id="{77F447B2-FC99-0EAF-204B-53432CBFC2CF}"/>
                </a:ext>
              </a:extLst>
            </p:cNvPr>
            <p:cNvSpPr txBox="1"/>
            <p:nvPr/>
          </p:nvSpPr>
          <p:spPr>
            <a:xfrm>
              <a:off x="332012" y="429939"/>
              <a:ext cx="2043405" cy="430887"/>
            </a:xfrm>
            <a:prstGeom prst="rect">
              <a:avLst/>
            </a:prstGeom>
            <a:noFill/>
          </p:spPr>
          <p:txBody>
            <a:bodyPr wrap="square" rtlCol="0">
              <a:spAutoFit/>
            </a:bodyPr>
            <a:lstStyle/>
            <a:p>
              <a:r>
                <a:rPr lang="en-US" altLang="zh-CN" sz="2200" b="1" dirty="0">
                  <a:solidFill>
                    <a:srgbClr val="050C0A"/>
                  </a:solidFill>
                  <a:latin typeface="微软雅黑" panose="020B0503020204020204" pitchFamily="34" charset="-122"/>
                  <a:ea typeface="微软雅黑" panose="020B0503020204020204" pitchFamily="34" charset="-122"/>
                  <a:cs typeface="Biome" panose="020B0502040204020203" pitchFamily="34" charset="0"/>
                </a:rPr>
                <a:t>VIRTUSL</a:t>
              </a:r>
            </a:p>
          </p:txBody>
        </p:sp>
        <p:sp>
          <p:nvSpPr>
            <p:cNvPr id="34" name="文本框 33">
              <a:extLst>
                <a:ext uri="{FF2B5EF4-FFF2-40B4-BE49-F238E27FC236}">
                  <a16:creationId xmlns:a16="http://schemas.microsoft.com/office/drawing/2014/main" id="{B663751F-03B2-1DEA-C10E-8FB00F6E345F}"/>
                </a:ext>
              </a:extLst>
            </p:cNvPr>
            <p:cNvSpPr txBox="1"/>
            <p:nvPr/>
          </p:nvSpPr>
          <p:spPr>
            <a:xfrm>
              <a:off x="1530996" y="399161"/>
              <a:ext cx="1021703" cy="461665"/>
            </a:xfrm>
            <a:prstGeom prst="rect">
              <a:avLst/>
            </a:prstGeom>
            <a:noFill/>
          </p:spPr>
          <p:txBody>
            <a:bodyPr wrap="square" rtlCol="0">
              <a:spAutoFit/>
            </a:bodyPr>
            <a:lstStyle/>
            <a:p>
              <a:r>
                <a:rPr lang="en-US" altLang="zh-CN" sz="2400" b="1" dirty="0">
                  <a:solidFill>
                    <a:srgbClr val="050C0A"/>
                  </a:solidFill>
                  <a:latin typeface="微软雅黑" panose="020B0503020204020204" pitchFamily="34" charset="-122"/>
                  <a:ea typeface="微软雅黑" panose="020B0503020204020204" pitchFamily="34" charset="-122"/>
                </a:rPr>
                <a:t> </a:t>
              </a:r>
              <a:r>
                <a:rPr lang="en-US" altLang="zh-CN" sz="2200" b="1" dirty="0">
                  <a:solidFill>
                    <a:srgbClr val="050C0A"/>
                  </a:solidFill>
                  <a:latin typeface="微软雅黑" panose="020B0503020204020204" pitchFamily="34" charset="-122"/>
                  <a:ea typeface="微软雅黑" panose="020B0503020204020204" pitchFamily="34" charset="-122"/>
                </a:rPr>
                <a:t>CAT</a:t>
              </a:r>
            </a:p>
          </p:txBody>
        </p:sp>
        <p:grpSp>
          <p:nvGrpSpPr>
            <p:cNvPr id="35" name="组合 34">
              <a:extLst>
                <a:ext uri="{FF2B5EF4-FFF2-40B4-BE49-F238E27FC236}">
                  <a16:creationId xmlns:a16="http://schemas.microsoft.com/office/drawing/2014/main" id="{67FC1B83-3EC3-571D-899F-11E02E02B7F2}"/>
                </a:ext>
              </a:extLst>
            </p:cNvPr>
            <p:cNvGrpSpPr/>
            <p:nvPr/>
          </p:nvGrpSpPr>
          <p:grpSpPr>
            <a:xfrm>
              <a:off x="356089" y="1012991"/>
              <a:ext cx="3402935" cy="369332"/>
              <a:chOff x="549764" y="1078459"/>
              <a:chExt cx="3402935" cy="369332"/>
            </a:xfrm>
          </p:grpSpPr>
          <p:sp>
            <p:nvSpPr>
              <p:cNvPr id="36" name="文本框 35">
                <a:extLst>
                  <a:ext uri="{FF2B5EF4-FFF2-40B4-BE49-F238E27FC236}">
                    <a16:creationId xmlns:a16="http://schemas.microsoft.com/office/drawing/2014/main" id="{B1761962-3C86-BF2C-19E3-2A622071E972}"/>
                  </a:ext>
                </a:extLst>
              </p:cNvPr>
              <p:cNvSpPr txBox="1"/>
              <p:nvPr/>
            </p:nvSpPr>
            <p:spPr>
              <a:xfrm>
                <a:off x="549764" y="1078459"/>
                <a:ext cx="2239347" cy="369332"/>
              </a:xfrm>
              <a:prstGeom prst="rect">
                <a:avLst/>
              </a:prstGeom>
              <a:noFill/>
            </p:spPr>
            <p:txBody>
              <a:bodyPr wrap="square" rtlCol="0">
                <a:spAutoFit/>
              </a:bodyPr>
              <a:lstStyle/>
              <a:p>
                <a:r>
                  <a:rPr lang="en-US" altLang="zh-CN" dirty="0">
                    <a:solidFill>
                      <a:srgbClr val="050C0A"/>
                    </a:solidFill>
                    <a:latin typeface="微软雅黑" panose="020B0503020204020204" pitchFamily="34" charset="-122"/>
                    <a:ea typeface="微软雅黑" panose="020B0503020204020204" pitchFamily="34" charset="-122"/>
                  </a:rPr>
                  <a:t>TECHNOLOGICAL</a:t>
                </a:r>
                <a:endParaRPr lang="zh-CN" altLang="en-US" b="1" dirty="0">
                  <a:solidFill>
                    <a:srgbClr val="050C0A"/>
                  </a:solidFill>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E38BD58A-BBE8-1A45-B517-6B004FEC4AAF}"/>
                  </a:ext>
                </a:extLst>
              </p:cNvPr>
              <p:cNvSpPr txBox="1"/>
              <p:nvPr/>
            </p:nvSpPr>
            <p:spPr>
              <a:xfrm>
                <a:off x="2539927" y="1078459"/>
                <a:ext cx="1412772" cy="369332"/>
              </a:xfrm>
              <a:prstGeom prst="rect">
                <a:avLst/>
              </a:prstGeom>
              <a:noFill/>
            </p:spPr>
            <p:txBody>
              <a:bodyPr wrap="square" rtlCol="0">
                <a:spAutoFit/>
              </a:bodyPr>
              <a:lstStyle/>
              <a:p>
                <a:r>
                  <a:rPr lang="en-US" altLang="zh-CN" b="1" dirty="0">
                    <a:solidFill>
                      <a:srgbClr val="050C0A"/>
                    </a:solidFill>
                    <a:latin typeface="微软雅黑" panose="020B0503020204020204" pitchFamily="34" charset="-122"/>
                    <a:ea typeface="微软雅黑" panose="020B0503020204020204" pitchFamily="34" charset="-122"/>
                  </a:rPr>
                  <a:t>ANALYSIS</a:t>
                </a:r>
                <a:endParaRPr lang="zh-CN" altLang="en-US" b="1" dirty="0">
                  <a:solidFill>
                    <a:srgbClr val="050C0A"/>
                  </a:solidFill>
                  <a:latin typeface="微软雅黑" panose="020B0503020204020204" pitchFamily="34" charset="-122"/>
                  <a:ea typeface="微软雅黑" panose="020B0503020204020204" pitchFamily="34" charset="-122"/>
                </a:endParaRPr>
              </a:p>
            </p:txBody>
          </p:sp>
        </p:grpSp>
      </p:grpSp>
      <p:sp>
        <p:nvSpPr>
          <p:cNvPr id="53" name="副标题 2">
            <a:extLst>
              <a:ext uri="{FF2B5EF4-FFF2-40B4-BE49-F238E27FC236}">
                <a16:creationId xmlns:a16="http://schemas.microsoft.com/office/drawing/2014/main" id="{9A1CDE55-8154-1654-C5AC-77AAD8F9ECDD}"/>
              </a:ext>
            </a:extLst>
          </p:cNvPr>
          <p:cNvSpPr txBox="1">
            <a:spLocks/>
          </p:cNvSpPr>
          <p:nvPr/>
        </p:nvSpPr>
        <p:spPr>
          <a:xfrm>
            <a:off x="8816975" y="6135053"/>
            <a:ext cx="3266440" cy="260350"/>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spc="20" dirty="0"/>
              <a:t>POWERED BY </a:t>
            </a:r>
            <a:r>
              <a:rPr lang="en-US" altLang="zh-CN" sz="1200" b="1" spc="20" dirty="0"/>
              <a:t>VCAT</a:t>
            </a:r>
            <a:endParaRPr lang="zh-CN" altLang="en-US" sz="1200" b="1" spc="20" dirty="0"/>
          </a:p>
        </p:txBody>
      </p:sp>
    </p:spTree>
    <p:extLst>
      <p:ext uri="{BB962C8B-B14F-4D97-AF65-F5344CB8AC3E}">
        <p14:creationId xmlns:p14="http://schemas.microsoft.com/office/powerpoint/2010/main" val="10899548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8E4D3D0-3F83-121A-2AAB-A3752C68F88E}"/>
              </a:ext>
            </a:extLst>
          </p:cNvPr>
          <p:cNvPicPr>
            <a:picLocks noChangeAspect="1"/>
          </p:cNvPicPr>
          <p:nvPr/>
        </p:nvPicPr>
        <p:blipFill>
          <a:blip r:embed="rId2"/>
          <a:stretch>
            <a:fillRect/>
          </a:stretch>
        </p:blipFill>
        <p:spPr>
          <a:xfrm>
            <a:off x="3865495" y="633722"/>
            <a:ext cx="7572273" cy="5521339"/>
          </a:xfrm>
          <a:prstGeom prst="rect">
            <a:avLst/>
          </a:prstGeom>
          <a:effectLst>
            <a:softEdge rad="127000"/>
          </a:effectLst>
          <a:scene3d>
            <a:camera prst="perspectiveLeft"/>
            <a:lightRig rig="threePt" dir="t"/>
          </a:scene3d>
        </p:spPr>
      </p:pic>
      <p:cxnSp>
        <p:nvCxnSpPr>
          <p:cNvPr id="12" name="直接连接符 11"/>
          <p:cNvCxnSpPr/>
          <p:nvPr/>
        </p:nvCxnSpPr>
        <p:spPr>
          <a:xfrm flipH="1">
            <a:off x="1691005" y="-119063"/>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536065" y="1693227"/>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395" y="2335847"/>
            <a:ext cx="3394457"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6" name="文本框 15"/>
          <p:cNvSpPr txBox="1"/>
          <p:nvPr/>
        </p:nvSpPr>
        <p:spPr>
          <a:xfrm>
            <a:off x="459010" y="3041488"/>
            <a:ext cx="4213225" cy="710451"/>
          </a:xfrm>
          <a:prstGeom prst="rect">
            <a:avLst/>
          </a:prstGeom>
          <a:noFill/>
        </p:spPr>
        <p:txBody>
          <a:bodyPr wrap="square" lIns="46990" tIns="46990" rIns="46990" bIns="46990" rtlCol="0" anchor="ctr" anchorCtr="0">
            <a:spAutoFit/>
          </a:bodyPr>
          <a:lstStyle/>
          <a:p>
            <a:r>
              <a:rPr lang="en-US" altLang="zh-CN" sz="4000" b="1" dirty="0">
                <a:solidFill>
                  <a:schemeClr val="bg1"/>
                </a:solidFill>
                <a:latin typeface="Novecento wide Bold" panose="00000805000000000000" charset="0"/>
                <a:cs typeface="Novecento wide Bold" panose="00000805000000000000" charset="0"/>
              </a:rPr>
              <a:t>LangCHAIN</a:t>
            </a:r>
          </a:p>
        </p:txBody>
      </p:sp>
      <p:sp>
        <p:nvSpPr>
          <p:cNvPr id="5" name="矩形 4"/>
          <p:cNvSpPr/>
          <p:nvPr/>
        </p:nvSpPr>
        <p:spPr>
          <a:xfrm>
            <a:off x="11134090" y="6541915"/>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631825" y="2188527"/>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29615" y="2135187"/>
            <a:ext cx="950901" cy="338554"/>
          </a:xfrm>
          <a:prstGeom prst="rect">
            <a:avLst/>
          </a:prstGeom>
          <a:noFill/>
        </p:spPr>
        <p:txBody>
          <a:bodyPr wrap="none" rtlCol="0">
            <a:spAutoFit/>
          </a:bodyPr>
          <a:lstStyle/>
          <a:p>
            <a:r>
              <a:rPr lang="en-US" altLang="zh-CN" sz="1600" dirty="0">
                <a:latin typeface="Novecento wide Medium" panose="00000605000000000000" charset="0"/>
                <a:cs typeface="Novecento wide Medium" panose="00000605000000000000" charset="0"/>
              </a:rPr>
              <a:t>Section 5</a:t>
            </a:r>
          </a:p>
        </p:txBody>
      </p:sp>
      <p:sp>
        <p:nvSpPr>
          <p:cNvPr id="10" name="椭圆 9"/>
          <p:cNvSpPr/>
          <p:nvPr/>
        </p:nvSpPr>
        <p:spPr>
          <a:xfrm>
            <a:off x="2759075" y="2424747"/>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2017395" cy="246221"/>
          </a:xfrm>
          <a:prstGeom prst="rect">
            <a:avLst/>
          </a:prstGeom>
          <a:noFill/>
        </p:spPr>
        <p:txBody>
          <a:bodyPr wrap="square" rtlCol="0">
            <a:spAutoFit/>
          </a:bodyPr>
          <a:lstStyle/>
          <a:p>
            <a:r>
              <a:rPr lang="en-US" altLang="zh-CN" sz="1000" dirty="0">
                <a:latin typeface="Novecento wide Bold" panose="00000805000000000000" charset="0"/>
                <a:cs typeface="Novecento wide Bold" panose="00000805000000000000" charset="0"/>
              </a:rPr>
              <a:t>LANGCHAIN CHATGLM</a:t>
            </a:r>
          </a:p>
        </p:txBody>
      </p:sp>
      <p:sp>
        <p:nvSpPr>
          <p:cNvPr id="28" name="椭圆 27"/>
          <p:cNvSpPr/>
          <p:nvPr/>
        </p:nvSpPr>
        <p:spPr>
          <a:xfrm>
            <a:off x="10922000" y="36893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1131550" y="36893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341100" y="36893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550650" y="36893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760200" y="36893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1217275" y="41211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 name="文本框 10"/>
          <p:cNvSpPr txBox="1"/>
          <p:nvPr/>
        </p:nvSpPr>
        <p:spPr>
          <a:xfrm>
            <a:off x="12465685" y="2940050"/>
            <a:ext cx="2882265" cy="1753235"/>
          </a:xfrm>
          <a:prstGeom prst="rect">
            <a:avLst/>
          </a:prstGeom>
          <a:noFill/>
        </p:spPr>
        <p:txBody>
          <a:bodyPr wrap="none" rtlCol="0">
            <a:spAutoFit/>
          </a:bodyPr>
          <a:lstStyle/>
          <a:p>
            <a:pPr algn="l"/>
            <a:r>
              <a:rPr lang="zh-CN" altLang="en-US" dirty="0">
                <a:highlight>
                  <a:srgbClr val="FFFF00"/>
                </a:highlight>
              </a:rPr>
              <a:t>建议内容：人物介绍</a:t>
            </a:r>
          </a:p>
          <a:p>
            <a:pPr algn="l"/>
            <a:endParaRPr lang="zh-CN" altLang="en-US" dirty="0">
              <a:highlight>
                <a:srgbClr val="FFFF00"/>
              </a:highlight>
            </a:endParaRPr>
          </a:p>
          <a:p>
            <a:pPr algn="l"/>
            <a:r>
              <a:rPr lang="zh-CN" altLang="en-US" dirty="0">
                <a:highlight>
                  <a:srgbClr val="FFFF00"/>
                </a:highlight>
                <a:sym typeface="+mn-ea"/>
              </a:rPr>
              <a:t>英文字体：Novecento wide </a:t>
            </a:r>
            <a:br>
              <a:rPr lang="zh-CN" altLang="en-US" dirty="0">
                <a:highlight>
                  <a:srgbClr val="FFFF00"/>
                </a:highlight>
                <a:sym typeface="+mn-ea"/>
              </a:rPr>
            </a:br>
            <a:r>
              <a:rPr lang="zh-CN" altLang="en-US" dirty="0">
                <a:highlight>
                  <a:srgbClr val="FFFF00"/>
                </a:highlight>
                <a:sym typeface="+mn-ea"/>
              </a:rPr>
              <a:t>中文字体：思源黑体</a:t>
            </a:r>
            <a:br>
              <a:rPr lang="zh-CN" altLang="en-US" dirty="0">
                <a:highlight>
                  <a:srgbClr val="FFFF00"/>
                </a:highlight>
                <a:sym typeface="+mn-ea"/>
              </a:rPr>
            </a:br>
            <a:br>
              <a:rPr lang="zh-CN" altLang="en-US" dirty="0">
                <a:highlight>
                  <a:srgbClr val="FFFF00"/>
                </a:highlight>
                <a:sym typeface="+mn-ea"/>
              </a:rPr>
            </a:br>
            <a:endParaRPr lang="en-US" altLang="zh-CN" dirty="0">
              <a:highlight>
                <a:srgbClr val="FFFF00"/>
              </a:highlight>
              <a:sym typeface="+mn-ea"/>
            </a:endParaRPr>
          </a:p>
        </p:txBody>
      </p:sp>
      <p:sp>
        <p:nvSpPr>
          <p:cNvPr id="13" name="文本框 12"/>
          <p:cNvSpPr txBox="1"/>
          <p:nvPr/>
        </p:nvSpPr>
        <p:spPr>
          <a:xfrm>
            <a:off x="-125730" y="846137"/>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grpSp>
        <p:nvGrpSpPr>
          <p:cNvPr id="22" name="左上">
            <a:extLst>
              <a:ext uri="{FF2B5EF4-FFF2-40B4-BE49-F238E27FC236}">
                <a16:creationId xmlns:a16="http://schemas.microsoft.com/office/drawing/2014/main" id="{33405B74-F316-A845-7C28-13FD11BF043D}"/>
              </a:ext>
            </a:extLst>
          </p:cNvPr>
          <p:cNvGrpSpPr/>
          <p:nvPr/>
        </p:nvGrpSpPr>
        <p:grpSpPr>
          <a:xfrm>
            <a:off x="225332" y="230006"/>
            <a:ext cx="3427012" cy="983162"/>
            <a:chOff x="332012" y="399161"/>
            <a:chExt cx="3427012" cy="983162"/>
          </a:xfrm>
        </p:grpSpPr>
        <p:sp>
          <p:nvSpPr>
            <p:cNvPr id="27" name="文本框 26">
              <a:extLst>
                <a:ext uri="{FF2B5EF4-FFF2-40B4-BE49-F238E27FC236}">
                  <a16:creationId xmlns:a16="http://schemas.microsoft.com/office/drawing/2014/main" id="{024F54BD-ED60-994A-969F-D9DDC4544EF2}"/>
                </a:ext>
              </a:extLst>
            </p:cNvPr>
            <p:cNvSpPr txBox="1"/>
            <p:nvPr/>
          </p:nvSpPr>
          <p:spPr>
            <a:xfrm>
              <a:off x="356089" y="768493"/>
              <a:ext cx="2696549" cy="246221"/>
            </a:xfrm>
            <a:prstGeom prst="rect">
              <a:avLst/>
            </a:prstGeom>
            <a:noFill/>
          </p:spPr>
          <p:txBody>
            <a:bodyPr wrap="square" rtlCol="0">
              <a:spAutoFit/>
            </a:bodyPr>
            <a:lstStyle/>
            <a:p>
              <a:r>
                <a:rPr lang="en-US" altLang="zh-CN" sz="1000" b="1" spc="100" dirty="0">
                  <a:latin typeface="微软雅黑" panose="020B0503020204020204" pitchFamily="34" charset="-122"/>
                </a:rPr>
                <a:t>CHAPTER 2</a:t>
              </a:r>
              <a:endParaRPr lang="zh-CN" altLang="en-US" sz="950" b="1" spc="20" dirty="0"/>
            </a:p>
          </p:txBody>
        </p:sp>
        <p:sp>
          <p:nvSpPr>
            <p:cNvPr id="36" name="文本框 35">
              <a:extLst>
                <a:ext uri="{FF2B5EF4-FFF2-40B4-BE49-F238E27FC236}">
                  <a16:creationId xmlns:a16="http://schemas.microsoft.com/office/drawing/2014/main" id="{BB0BA00A-C471-9E80-373B-2F80900C4C38}"/>
                </a:ext>
              </a:extLst>
            </p:cNvPr>
            <p:cNvSpPr txBox="1"/>
            <p:nvPr/>
          </p:nvSpPr>
          <p:spPr>
            <a:xfrm>
              <a:off x="332012" y="429939"/>
              <a:ext cx="2043405" cy="430887"/>
            </a:xfrm>
            <a:prstGeom prst="rect">
              <a:avLst/>
            </a:prstGeom>
            <a:noFill/>
          </p:spPr>
          <p:txBody>
            <a:bodyPr wrap="square" rtlCol="0">
              <a:spAutoFit/>
            </a:bodyPr>
            <a:lstStyle/>
            <a:p>
              <a:r>
                <a:rPr lang="en-US" altLang="zh-CN" sz="2200" b="1" dirty="0">
                  <a:solidFill>
                    <a:srgbClr val="050C0A"/>
                  </a:solidFill>
                  <a:latin typeface="微软雅黑" panose="020B0503020204020204" pitchFamily="34" charset="-122"/>
                  <a:ea typeface="微软雅黑" panose="020B0503020204020204" pitchFamily="34" charset="-122"/>
                  <a:cs typeface="Biome" panose="020B0502040204020203" pitchFamily="34" charset="0"/>
                </a:rPr>
                <a:t>VIRTUSL</a:t>
              </a:r>
            </a:p>
          </p:txBody>
        </p:sp>
        <p:sp>
          <p:nvSpPr>
            <p:cNvPr id="37" name="文本框 36">
              <a:extLst>
                <a:ext uri="{FF2B5EF4-FFF2-40B4-BE49-F238E27FC236}">
                  <a16:creationId xmlns:a16="http://schemas.microsoft.com/office/drawing/2014/main" id="{1E108939-FDD9-72CE-63A3-5E93ED07AEE1}"/>
                </a:ext>
              </a:extLst>
            </p:cNvPr>
            <p:cNvSpPr txBox="1"/>
            <p:nvPr/>
          </p:nvSpPr>
          <p:spPr>
            <a:xfrm>
              <a:off x="1530996" y="399161"/>
              <a:ext cx="1021703" cy="461665"/>
            </a:xfrm>
            <a:prstGeom prst="rect">
              <a:avLst/>
            </a:prstGeom>
            <a:noFill/>
          </p:spPr>
          <p:txBody>
            <a:bodyPr wrap="square" rtlCol="0">
              <a:spAutoFit/>
            </a:bodyPr>
            <a:lstStyle/>
            <a:p>
              <a:r>
                <a:rPr lang="en-US" altLang="zh-CN" sz="2400" b="1" dirty="0">
                  <a:solidFill>
                    <a:srgbClr val="050C0A"/>
                  </a:solidFill>
                  <a:latin typeface="微软雅黑" panose="020B0503020204020204" pitchFamily="34" charset="-122"/>
                  <a:ea typeface="微软雅黑" panose="020B0503020204020204" pitchFamily="34" charset="-122"/>
                </a:rPr>
                <a:t> </a:t>
              </a:r>
              <a:r>
                <a:rPr lang="en-US" altLang="zh-CN" sz="2200" b="1" dirty="0">
                  <a:solidFill>
                    <a:srgbClr val="050C0A"/>
                  </a:solidFill>
                  <a:latin typeface="微软雅黑" panose="020B0503020204020204" pitchFamily="34" charset="-122"/>
                  <a:ea typeface="微软雅黑" panose="020B0503020204020204" pitchFamily="34" charset="-122"/>
                </a:rPr>
                <a:t>CAT</a:t>
              </a:r>
            </a:p>
          </p:txBody>
        </p:sp>
        <p:grpSp>
          <p:nvGrpSpPr>
            <p:cNvPr id="38" name="组合 37">
              <a:extLst>
                <a:ext uri="{FF2B5EF4-FFF2-40B4-BE49-F238E27FC236}">
                  <a16:creationId xmlns:a16="http://schemas.microsoft.com/office/drawing/2014/main" id="{41BD7D0E-37EF-7832-9387-F7AD29A913E4}"/>
                </a:ext>
              </a:extLst>
            </p:cNvPr>
            <p:cNvGrpSpPr/>
            <p:nvPr/>
          </p:nvGrpSpPr>
          <p:grpSpPr>
            <a:xfrm>
              <a:off x="356089" y="1012991"/>
              <a:ext cx="3402935" cy="369332"/>
              <a:chOff x="549764" y="1078459"/>
              <a:chExt cx="3402935" cy="369332"/>
            </a:xfrm>
          </p:grpSpPr>
          <p:sp>
            <p:nvSpPr>
              <p:cNvPr id="39" name="文本框 38">
                <a:extLst>
                  <a:ext uri="{FF2B5EF4-FFF2-40B4-BE49-F238E27FC236}">
                    <a16:creationId xmlns:a16="http://schemas.microsoft.com/office/drawing/2014/main" id="{4C2A70CE-F039-5936-81D8-27F11435F16A}"/>
                  </a:ext>
                </a:extLst>
              </p:cNvPr>
              <p:cNvSpPr txBox="1"/>
              <p:nvPr/>
            </p:nvSpPr>
            <p:spPr>
              <a:xfrm>
                <a:off x="549764" y="1078459"/>
                <a:ext cx="2239347" cy="369332"/>
              </a:xfrm>
              <a:prstGeom prst="rect">
                <a:avLst/>
              </a:prstGeom>
              <a:noFill/>
            </p:spPr>
            <p:txBody>
              <a:bodyPr wrap="square" rtlCol="0">
                <a:spAutoFit/>
              </a:bodyPr>
              <a:lstStyle/>
              <a:p>
                <a:r>
                  <a:rPr lang="en-US" altLang="zh-CN" dirty="0">
                    <a:solidFill>
                      <a:srgbClr val="050C0A"/>
                    </a:solidFill>
                    <a:latin typeface="微软雅黑" panose="020B0503020204020204" pitchFamily="34" charset="-122"/>
                    <a:ea typeface="微软雅黑" panose="020B0503020204020204" pitchFamily="34" charset="-122"/>
                  </a:rPr>
                  <a:t>TECHNOLOGICAL</a:t>
                </a:r>
                <a:endParaRPr lang="zh-CN" altLang="en-US" b="1" dirty="0">
                  <a:solidFill>
                    <a:srgbClr val="050C0A"/>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3AC0FDDF-FA38-27F5-94C6-94CBAE0EF211}"/>
                  </a:ext>
                </a:extLst>
              </p:cNvPr>
              <p:cNvSpPr txBox="1"/>
              <p:nvPr/>
            </p:nvSpPr>
            <p:spPr>
              <a:xfrm>
                <a:off x="2539927" y="1078459"/>
                <a:ext cx="1412772" cy="369332"/>
              </a:xfrm>
              <a:prstGeom prst="rect">
                <a:avLst/>
              </a:prstGeom>
              <a:noFill/>
            </p:spPr>
            <p:txBody>
              <a:bodyPr wrap="square" rtlCol="0">
                <a:spAutoFit/>
              </a:bodyPr>
              <a:lstStyle/>
              <a:p>
                <a:r>
                  <a:rPr lang="en-US" altLang="zh-CN" b="1" dirty="0">
                    <a:solidFill>
                      <a:srgbClr val="050C0A"/>
                    </a:solidFill>
                    <a:latin typeface="微软雅黑" panose="020B0503020204020204" pitchFamily="34" charset="-122"/>
                    <a:ea typeface="微软雅黑" panose="020B0503020204020204" pitchFamily="34" charset="-122"/>
                  </a:rPr>
                  <a:t>ANALYSIS</a:t>
                </a:r>
                <a:endParaRPr lang="zh-CN" altLang="en-US" b="1" dirty="0">
                  <a:solidFill>
                    <a:srgbClr val="050C0A"/>
                  </a:solidFill>
                  <a:latin typeface="微软雅黑" panose="020B0503020204020204" pitchFamily="34" charset="-122"/>
                  <a:ea typeface="微软雅黑" panose="020B0503020204020204" pitchFamily="34" charset="-122"/>
                </a:endParaRPr>
              </a:p>
            </p:txBody>
          </p:sp>
        </p:grpSp>
      </p:grpSp>
      <p:sp>
        <p:nvSpPr>
          <p:cNvPr id="44" name="副标题 2">
            <a:extLst>
              <a:ext uri="{FF2B5EF4-FFF2-40B4-BE49-F238E27FC236}">
                <a16:creationId xmlns:a16="http://schemas.microsoft.com/office/drawing/2014/main" id="{2FD87F03-8A94-BBE7-650A-AE7BFF41C105}"/>
              </a:ext>
            </a:extLst>
          </p:cNvPr>
          <p:cNvSpPr txBox="1">
            <a:spLocks/>
          </p:cNvSpPr>
          <p:nvPr/>
        </p:nvSpPr>
        <p:spPr>
          <a:xfrm>
            <a:off x="8639810" y="6449523"/>
            <a:ext cx="3266440" cy="260350"/>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spc="20"/>
              <a:t>POWERED BY </a:t>
            </a:r>
            <a:r>
              <a:rPr lang="en-US" altLang="zh-CN" sz="1200" b="1" spc="20"/>
              <a:t>VCAT</a:t>
            </a:r>
            <a:endParaRPr lang="zh-CN" altLang="en-US" sz="1200" b="1" spc="20" dirty="0"/>
          </a:p>
        </p:txBody>
      </p:sp>
      <p:sp>
        <p:nvSpPr>
          <p:cNvPr id="3" name="矩形 2">
            <a:extLst>
              <a:ext uri="{FF2B5EF4-FFF2-40B4-BE49-F238E27FC236}">
                <a16:creationId xmlns:a16="http://schemas.microsoft.com/office/drawing/2014/main" id="{19489FE1-D5F1-C0BC-FDD2-36B304226629}"/>
              </a:ext>
            </a:extLst>
          </p:cNvPr>
          <p:cNvSpPr/>
          <p:nvPr/>
        </p:nvSpPr>
        <p:spPr>
          <a:xfrm>
            <a:off x="4265545" y="6030436"/>
            <a:ext cx="3305175" cy="128905"/>
          </a:xfrm>
          <a:prstGeom prst="rect">
            <a:avLst/>
          </a:prstGeom>
          <a:solidFill>
            <a:schemeClr val="tx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83710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F:\设计相关\莱茵PPT\20210803130507!Avg_bg_bg_prison_corridor.png20210803130507!Avg_bg_bg_prison_corridor"/>
          <p:cNvPicPr>
            <a:picLocks noChangeAspect="1"/>
          </p:cNvPicPr>
          <p:nvPr/>
        </p:nvPicPr>
        <p:blipFill>
          <a:blip r:embed="rId3"/>
          <a:srcRect/>
          <a:stretch>
            <a:fillRect/>
          </a:stretch>
        </p:blipFill>
        <p:spPr>
          <a:xfrm>
            <a:off x="3996627" y="1058982"/>
            <a:ext cx="7786370" cy="4379595"/>
          </a:xfrm>
          <a:prstGeom prst="rect">
            <a:avLst/>
          </a:prstGeom>
          <a:scene3d>
            <a:camera prst="perspectiveLeft"/>
            <a:lightRig rig="threePt" dir="t"/>
          </a:scene3d>
        </p:spPr>
      </p:pic>
      <p:cxnSp>
        <p:nvCxnSpPr>
          <p:cNvPr id="12" name="直接连接符 11"/>
          <p:cNvCxnSpPr/>
          <p:nvPr/>
        </p:nvCxnSpPr>
        <p:spPr>
          <a:xfrm flipH="1">
            <a:off x="2227263" y="-142875"/>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724025" y="5103812"/>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54355" y="2345372"/>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文本框 15"/>
          <p:cNvSpPr txBox="1"/>
          <p:nvPr/>
        </p:nvSpPr>
        <p:spPr>
          <a:xfrm>
            <a:off x="846869" y="3100423"/>
            <a:ext cx="2202815" cy="648896"/>
          </a:xfrm>
          <a:prstGeom prst="rect">
            <a:avLst/>
          </a:prstGeom>
          <a:noFill/>
        </p:spPr>
        <p:txBody>
          <a:bodyPr wrap="square" lIns="46990" tIns="46990" rIns="46990" bIns="46990" rtlCol="0" anchor="ctr" anchorCtr="0">
            <a:spAutoFit/>
          </a:bodyPr>
          <a:lstStyle/>
          <a:p>
            <a:pPr algn="ctr"/>
            <a:r>
              <a:rPr lang="en-US" altLang="zh-CN" sz="3600" b="1" dirty="0">
                <a:solidFill>
                  <a:schemeClr val="bg1"/>
                </a:solidFill>
                <a:latin typeface="Space Grotesk" pitchFamily="2" charset="0"/>
                <a:cs typeface="Space Grotesk" pitchFamily="2" charset="0"/>
              </a:rPr>
              <a:t>WECHAT</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819785" y="2198052"/>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17575" y="2144712"/>
            <a:ext cx="950901" cy="338554"/>
          </a:xfrm>
          <a:prstGeom prst="rect">
            <a:avLst/>
          </a:prstGeom>
          <a:noFill/>
        </p:spPr>
        <p:txBody>
          <a:bodyPr wrap="none" rtlCol="0">
            <a:spAutoFit/>
          </a:bodyPr>
          <a:lstStyle/>
          <a:p>
            <a:r>
              <a:rPr lang="en-US" altLang="zh-CN" sz="1600" dirty="0">
                <a:latin typeface="Novecento wide Medium" panose="00000605000000000000" charset="0"/>
                <a:cs typeface="Novecento wide Medium" panose="00000605000000000000" charset="0"/>
              </a:rPr>
              <a:t>Section 6</a:t>
            </a:r>
          </a:p>
        </p:txBody>
      </p:sp>
      <p:sp>
        <p:nvSpPr>
          <p:cNvPr id="10" name="椭圆 9"/>
          <p:cNvSpPr/>
          <p:nvPr/>
        </p:nvSpPr>
        <p:spPr>
          <a:xfrm>
            <a:off x="2947035" y="2434272"/>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772969" cy="246221"/>
          </a:xfrm>
          <a:prstGeom prst="rect">
            <a:avLst/>
          </a:prstGeom>
          <a:noFill/>
        </p:spPr>
        <p:txBody>
          <a:bodyPr wrap="none" rtlCol="0">
            <a:spAutoFit/>
          </a:bodyPr>
          <a:lstStyle/>
          <a:p>
            <a:r>
              <a:rPr lang="en-US" altLang="zh-CN" sz="1000" dirty="0">
                <a:latin typeface="Novecento wide Bold" panose="00000805000000000000" charset="0"/>
                <a:cs typeface="Novecento wide Bold" panose="00000805000000000000" charset="0"/>
              </a:rPr>
              <a:t>WECHAT</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0" name="文本框 19"/>
          <p:cNvSpPr txBox="1"/>
          <p:nvPr/>
        </p:nvSpPr>
        <p:spPr>
          <a:xfrm>
            <a:off x="12263120" y="1058982"/>
            <a:ext cx="4820285" cy="460375"/>
          </a:xfrm>
          <a:prstGeom prst="rect">
            <a:avLst/>
          </a:prstGeom>
          <a:noFill/>
        </p:spPr>
        <p:txBody>
          <a:bodyPr wrap="none" rtlCol="0">
            <a:spAutoFit/>
          </a:bodyPr>
          <a:lstStyle/>
          <a:p>
            <a:r>
              <a:rPr lang="zh-CN" altLang="en-US" sz="2400" dirty="0">
                <a:highlight>
                  <a:srgbClr val="FFFF00"/>
                </a:highlight>
              </a:rPr>
              <a:t>图片</a:t>
            </a:r>
            <a:r>
              <a:rPr lang="en-US" altLang="zh-CN" sz="2400" dirty="0">
                <a:highlight>
                  <a:srgbClr val="FFFF00"/>
                </a:highlight>
              </a:rPr>
              <a:t> </a:t>
            </a:r>
            <a:r>
              <a:rPr lang="zh-CN" altLang="en-US" sz="2400" dirty="0">
                <a:highlight>
                  <a:srgbClr val="FFFF00"/>
                </a:highlight>
              </a:rPr>
              <a:t>三维旋转</a:t>
            </a:r>
            <a:r>
              <a:rPr lang="en-US" altLang="zh-CN" sz="2400" dirty="0">
                <a:highlight>
                  <a:srgbClr val="FFFF00"/>
                </a:highlight>
              </a:rPr>
              <a:t> </a:t>
            </a:r>
            <a:r>
              <a:rPr lang="zh-CN" altLang="en-US" sz="2400" dirty="0">
                <a:highlight>
                  <a:srgbClr val="FFFF00"/>
                </a:highlight>
              </a:rPr>
              <a:t>预设为</a:t>
            </a:r>
            <a:r>
              <a:rPr lang="en-US" altLang="zh-CN" sz="2400" dirty="0">
                <a:highlight>
                  <a:srgbClr val="FFFF00"/>
                </a:highlight>
              </a:rPr>
              <a:t> </a:t>
            </a:r>
            <a:r>
              <a:rPr lang="zh-CN" altLang="en-US" sz="2400" dirty="0">
                <a:highlight>
                  <a:srgbClr val="FFFF00"/>
                </a:highlight>
              </a:rPr>
              <a:t>透视</a:t>
            </a:r>
            <a:r>
              <a:rPr lang="en-US" altLang="zh-CN" sz="2400" dirty="0">
                <a:highlight>
                  <a:srgbClr val="FFFF00"/>
                </a:highlight>
              </a:rPr>
              <a:t>-</a:t>
            </a:r>
            <a:r>
              <a:rPr lang="zh-CN" altLang="en-US" sz="2400" dirty="0">
                <a:highlight>
                  <a:srgbClr val="FFFF00"/>
                </a:highlight>
              </a:rPr>
              <a:t>左透视</a:t>
            </a:r>
            <a:r>
              <a:rPr lang="en-US" altLang="zh-CN" sz="2400" dirty="0">
                <a:highlight>
                  <a:srgbClr val="FFFF00"/>
                </a:highlight>
              </a:rPr>
              <a:t> </a:t>
            </a:r>
          </a:p>
        </p:txBody>
      </p:sp>
      <p:sp>
        <p:nvSpPr>
          <p:cNvPr id="37" name="矩形 36"/>
          <p:cNvSpPr/>
          <p:nvPr/>
        </p:nvSpPr>
        <p:spPr>
          <a:xfrm>
            <a:off x="10568940" y="411480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0923905" y="426656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矩形 38"/>
          <p:cNvSpPr/>
          <p:nvPr/>
        </p:nvSpPr>
        <p:spPr>
          <a:xfrm>
            <a:off x="10568940" y="441833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0568940" y="4570095"/>
            <a:ext cx="755015" cy="88265"/>
          </a:xfrm>
          <a:prstGeom prst="rect">
            <a:avLst/>
          </a:prstGeom>
          <a:solidFill>
            <a:srgbClr val="92D050">
              <a:alpha val="62000"/>
            </a:srgb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0923905" y="470725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2" name="矩形 41"/>
          <p:cNvSpPr/>
          <p:nvPr/>
        </p:nvSpPr>
        <p:spPr>
          <a:xfrm>
            <a:off x="10568940" y="4844415"/>
            <a:ext cx="755015" cy="88265"/>
          </a:xfrm>
          <a:prstGeom prst="rect">
            <a:avLst/>
          </a:prstGeom>
          <a:solidFill>
            <a:schemeClr val="dk1">
              <a:alpha val="62000"/>
            </a:schemeClr>
          </a:solidFill>
          <a:ln>
            <a:noFill/>
          </a:ln>
          <a:effectLst/>
          <a:scene3d>
            <a:camera prst="perspectiveLeft">
              <a:rot lat="60000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矩形 42"/>
          <p:cNvSpPr/>
          <p:nvPr/>
        </p:nvSpPr>
        <p:spPr>
          <a:xfrm>
            <a:off x="6623685" y="5139055"/>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descr="网格"/>
          <p:cNvPicPr>
            <a:picLocks noChangeAspect="1"/>
          </p:cNvPicPr>
          <p:nvPr/>
        </p:nvPicPr>
        <p:blipFill>
          <a:blip r:embed="rId4">
            <a:alphaModFix amt="20000"/>
          </a:blip>
          <a:srcRect l="43434" b="-2768"/>
          <a:stretch>
            <a:fillRect/>
          </a:stretch>
        </p:blipFill>
        <p:spPr>
          <a:xfrm>
            <a:off x="6332855" y="1058982"/>
            <a:ext cx="5859145" cy="5988050"/>
          </a:xfrm>
          <a:prstGeom prst="rect">
            <a:avLst/>
          </a:prstGeom>
          <a:scene3d>
            <a:camera prst="perspectiveLeft"/>
            <a:lightRig rig="threePt" dir="t"/>
          </a:scene3d>
        </p:spPr>
      </p:pic>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grpSp>
        <p:nvGrpSpPr>
          <p:cNvPr id="23" name="左上">
            <a:extLst>
              <a:ext uri="{FF2B5EF4-FFF2-40B4-BE49-F238E27FC236}">
                <a16:creationId xmlns:a16="http://schemas.microsoft.com/office/drawing/2014/main" id="{AEA04BC7-CDC0-1871-AF7C-643C0F7E799D}"/>
              </a:ext>
            </a:extLst>
          </p:cNvPr>
          <p:cNvGrpSpPr/>
          <p:nvPr/>
        </p:nvGrpSpPr>
        <p:grpSpPr>
          <a:xfrm>
            <a:off x="160655" y="260486"/>
            <a:ext cx="3427012" cy="983162"/>
            <a:chOff x="332012" y="399161"/>
            <a:chExt cx="3427012" cy="983162"/>
          </a:xfrm>
        </p:grpSpPr>
        <p:sp>
          <p:nvSpPr>
            <p:cNvPr id="24" name="文本框 23">
              <a:extLst>
                <a:ext uri="{FF2B5EF4-FFF2-40B4-BE49-F238E27FC236}">
                  <a16:creationId xmlns:a16="http://schemas.microsoft.com/office/drawing/2014/main" id="{CB905AC3-A002-3A41-98CC-2A98AB4E3066}"/>
                </a:ext>
              </a:extLst>
            </p:cNvPr>
            <p:cNvSpPr txBox="1"/>
            <p:nvPr/>
          </p:nvSpPr>
          <p:spPr>
            <a:xfrm>
              <a:off x="356089" y="768493"/>
              <a:ext cx="2696549" cy="246221"/>
            </a:xfrm>
            <a:prstGeom prst="rect">
              <a:avLst/>
            </a:prstGeom>
            <a:noFill/>
          </p:spPr>
          <p:txBody>
            <a:bodyPr wrap="square" rtlCol="0">
              <a:spAutoFit/>
            </a:bodyPr>
            <a:lstStyle/>
            <a:p>
              <a:r>
                <a:rPr lang="en-US" altLang="zh-CN" sz="1000" b="1" spc="100" dirty="0">
                  <a:latin typeface="微软雅黑" panose="020B0503020204020204" pitchFamily="34" charset="-122"/>
                </a:rPr>
                <a:t>CHAPTER 2</a:t>
              </a:r>
              <a:endParaRPr lang="zh-CN" altLang="en-US" sz="950" b="1" spc="20" dirty="0"/>
            </a:p>
          </p:txBody>
        </p:sp>
        <p:sp>
          <p:nvSpPr>
            <p:cNvPr id="27" name="文本框 26">
              <a:extLst>
                <a:ext uri="{FF2B5EF4-FFF2-40B4-BE49-F238E27FC236}">
                  <a16:creationId xmlns:a16="http://schemas.microsoft.com/office/drawing/2014/main" id="{77F447B2-FC99-0EAF-204B-53432CBFC2CF}"/>
                </a:ext>
              </a:extLst>
            </p:cNvPr>
            <p:cNvSpPr txBox="1"/>
            <p:nvPr/>
          </p:nvSpPr>
          <p:spPr>
            <a:xfrm>
              <a:off x="332012" y="429939"/>
              <a:ext cx="2043405" cy="430887"/>
            </a:xfrm>
            <a:prstGeom prst="rect">
              <a:avLst/>
            </a:prstGeom>
            <a:noFill/>
          </p:spPr>
          <p:txBody>
            <a:bodyPr wrap="square" rtlCol="0">
              <a:spAutoFit/>
            </a:bodyPr>
            <a:lstStyle/>
            <a:p>
              <a:r>
                <a:rPr lang="en-US" altLang="zh-CN" sz="2200" b="1" dirty="0">
                  <a:solidFill>
                    <a:srgbClr val="050C0A"/>
                  </a:solidFill>
                  <a:latin typeface="微软雅黑" panose="020B0503020204020204" pitchFamily="34" charset="-122"/>
                  <a:ea typeface="微软雅黑" panose="020B0503020204020204" pitchFamily="34" charset="-122"/>
                  <a:cs typeface="Biome" panose="020B0502040204020203" pitchFamily="34" charset="0"/>
                </a:rPr>
                <a:t>VIRTUSL</a:t>
              </a:r>
            </a:p>
          </p:txBody>
        </p:sp>
        <p:sp>
          <p:nvSpPr>
            <p:cNvPr id="34" name="文本框 33">
              <a:extLst>
                <a:ext uri="{FF2B5EF4-FFF2-40B4-BE49-F238E27FC236}">
                  <a16:creationId xmlns:a16="http://schemas.microsoft.com/office/drawing/2014/main" id="{B663751F-03B2-1DEA-C10E-8FB00F6E345F}"/>
                </a:ext>
              </a:extLst>
            </p:cNvPr>
            <p:cNvSpPr txBox="1"/>
            <p:nvPr/>
          </p:nvSpPr>
          <p:spPr>
            <a:xfrm>
              <a:off x="1530996" y="399161"/>
              <a:ext cx="1021703" cy="461665"/>
            </a:xfrm>
            <a:prstGeom prst="rect">
              <a:avLst/>
            </a:prstGeom>
            <a:noFill/>
          </p:spPr>
          <p:txBody>
            <a:bodyPr wrap="square" rtlCol="0">
              <a:spAutoFit/>
            </a:bodyPr>
            <a:lstStyle/>
            <a:p>
              <a:r>
                <a:rPr lang="en-US" altLang="zh-CN" sz="2400" b="1" dirty="0">
                  <a:solidFill>
                    <a:srgbClr val="050C0A"/>
                  </a:solidFill>
                  <a:latin typeface="微软雅黑" panose="020B0503020204020204" pitchFamily="34" charset="-122"/>
                  <a:ea typeface="微软雅黑" panose="020B0503020204020204" pitchFamily="34" charset="-122"/>
                </a:rPr>
                <a:t> </a:t>
              </a:r>
              <a:r>
                <a:rPr lang="en-US" altLang="zh-CN" sz="2200" b="1" dirty="0">
                  <a:solidFill>
                    <a:srgbClr val="050C0A"/>
                  </a:solidFill>
                  <a:latin typeface="微软雅黑" panose="020B0503020204020204" pitchFamily="34" charset="-122"/>
                  <a:ea typeface="微软雅黑" panose="020B0503020204020204" pitchFamily="34" charset="-122"/>
                </a:rPr>
                <a:t>CAT</a:t>
              </a:r>
            </a:p>
          </p:txBody>
        </p:sp>
        <p:grpSp>
          <p:nvGrpSpPr>
            <p:cNvPr id="35" name="组合 34">
              <a:extLst>
                <a:ext uri="{FF2B5EF4-FFF2-40B4-BE49-F238E27FC236}">
                  <a16:creationId xmlns:a16="http://schemas.microsoft.com/office/drawing/2014/main" id="{67FC1B83-3EC3-571D-899F-11E02E02B7F2}"/>
                </a:ext>
              </a:extLst>
            </p:cNvPr>
            <p:cNvGrpSpPr/>
            <p:nvPr/>
          </p:nvGrpSpPr>
          <p:grpSpPr>
            <a:xfrm>
              <a:off x="356089" y="1012991"/>
              <a:ext cx="3402935" cy="369332"/>
              <a:chOff x="549764" y="1078459"/>
              <a:chExt cx="3402935" cy="369332"/>
            </a:xfrm>
          </p:grpSpPr>
          <p:sp>
            <p:nvSpPr>
              <p:cNvPr id="36" name="文本框 35">
                <a:extLst>
                  <a:ext uri="{FF2B5EF4-FFF2-40B4-BE49-F238E27FC236}">
                    <a16:creationId xmlns:a16="http://schemas.microsoft.com/office/drawing/2014/main" id="{B1761962-3C86-BF2C-19E3-2A622071E972}"/>
                  </a:ext>
                </a:extLst>
              </p:cNvPr>
              <p:cNvSpPr txBox="1"/>
              <p:nvPr/>
            </p:nvSpPr>
            <p:spPr>
              <a:xfrm>
                <a:off x="549764" y="1078459"/>
                <a:ext cx="2239347" cy="369332"/>
              </a:xfrm>
              <a:prstGeom prst="rect">
                <a:avLst/>
              </a:prstGeom>
              <a:noFill/>
            </p:spPr>
            <p:txBody>
              <a:bodyPr wrap="square" rtlCol="0">
                <a:spAutoFit/>
              </a:bodyPr>
              <a:lstStyle/>
              <a:p>
                <a:r>
                  <a:rPr lang="en-US" altLang="zh-CN" dirty="0">
                    <a:solidFill>
                      <a:srgbClr val="050C0A"/>
                    </a:solidFill>
                    <a:latin typeface="微软雅黑" panose="020B0503020204020204" pitchFamily="34" charset="-122"/>
                    <a:ea typeface="微软雅黑" panose="020B0503020204020204" pitchFamily="34" charset="-122"/>
                  </a:rPr>
                  <a:t>TECHNOLOGICAL</a:t>
                </a:r>
                <a:endParaRPr lang="zh-CN" altLang="en-US" b="1" dirty="0">
                  <a:solidFill>
                    <a:srgbClr val="050C0A"/>
                  </a:solidFill>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E38BD58A-BBE8-1A45-B517-6B004FEC4AAF}"/>
                  </a:ext>
                </a:extLst>
              </p:cNvPr>
              <p:cNvSpPr txBox="1"/>
              <p:nvPr/>
            </p:nvSpPr>
            <p:spPr>
              <a:xfrm>
                <a:off x="2539927" y="1078459"/>
                <a:ext cx="1412772" cy="369332"/>
              </a:xfrm>
              <a:prstGeom prst="rect">
                <a:avLst/>
              </a:prstGeom>
              <a:noFill/>
            </p:spPr>
            <p:txBody>
              <a:bodyPr wrap="square" rtlCol="0">
                <a:spAutoFit/>
              </a:bodyPr>
              <a:lstStyle/>
              <a:p>
                <a:r>
                  <a:rPr lang="en-US" altLang="zh-CN" b="1" dirty="0">
                    <a:solidFill>
                      <a:srgbClr val="050C0A"/>
                    </a:solidFill>
                    <a:latin typeface="微软雅黑" panose="020B0503020204020204" pitchFamily="34" charset="-122"/>
                    <a:ea typeface="微软雅黑" panose="020B0503020204020204" pitchFamily="34" charset="-122"/>
                  </a:rPr>
                  <a:t>ANALYSIS</a:t>
                </a:r>
                <a:endParaRPr lang="zh-CN" altLang="en-US" b="1" dirty="0">
                  <a:solidFill>
                    <a:srgbClr val="050C0A"/>
                  </a:solidFill>
                  <a:latin typeface="微软雅黑" panose="020B0503020204020204" pitchFamily="34" charset="-122"/>
                  <a:ea typeface="微软雅黑" panose="020B0503020204020204" pitchFamily="34" charset="-122"/>
                </a:endParaRPr>
              </a:p>
            </p:txBody>
          </p:sp>
        </p:grpSp>
      </p:grpSp>
      <p:sp>
        <p:nvSpPr>
          <p:cNvPr id="53" name="副标题 2">
            <a:extLst>
              <a:ext uri="{FF2B5EF4-FFF2-40B4-BE49-F238E27FC236}">
                <a16:creationId xmlns:a16="http://schemas.microsoft.com/office/drawing/2014/main" id="{9A1CDE55-8154-1654-C5AC-77AAD8F9ECDD}"/>
              </a:ext>
            </a:extLst>
          </p:cNvPr>
          <p:cNvSpPr txBox="1">
            <a:spLocks/>
          </p:cNvSpPr>
          <p:nvPr/>
        </p:nvSpPr>
        <p:spPr>
          <a:xfrm>
            <a:off x="8816975" y="6135053"/>
            <a:ext cx="3266440" cy="260350"/>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spc="20" dirty="0"/>
              <a:t>POWERED BY </a:t>
            </a:r>
            <a:r>
              <a:rPr lang="en-US" altLang="zh-CN" sz="1200" b="1" spc="20" dirty="0"/>
              <a:t>VCAT</a:t>
            </a:r>
            <a:endParaRPr lang="zh-CN" altLang="en-US" sz="1200" b="1" spc="20" dirty="0"/>
          </a:p>
        </p:txBody>
      </p:sp>
    </p:spTree>
    <p:extLst>
      <p:ext uri="{BB962C8B-B14F-4D97-AF65-F5344CB8AC3E}">
        <p14:creationId xmlns:p14="http://schemas.microsoft.com/office/powerpoint/2010/main" val="23101091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室内, 桌子, 大, 梳子&#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4" name="右下"/>
          <p:cNvGrpSpPr/>
          <p:nvPr/>
        </p:nvGrpSpPr>
        <p:grpSpPr>
          <a:xfrm>
            <a:off x="9896475" y="5999670"/>
            <a:ext cx="2733675" cy="246221"/>
            <a:chOff x="9896475" y="5999670"/>
            <a:chExt cx="2733675" cy="246221"/>
          </a:xfrm>
        </p:grpSpPr>
        <p:cxnSp>
          <p:nvCxnSpPr>
            <p:cNvPr id="15" name="直接连接符 14"/>
            <p:cNvCxnSpPr/>
            <p:nvPr/>
          </p:nvCxnSpPr>
          <p:spPr>
            <a:xfrm>
              <a:off x="11549066" y="6124962"/>
              <a:ext cx="238125" cy="0"/>
            </a:xfrm>
            <a:prstGeom prst="line">
              <a:avLst/>
            </a:prstGeom>
            <a:ln w="41275">
              <a:solidFill>
                <a:srgbClr val="050C09"/>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9896475" y="5999670"/>
              <a:ext cx="2733675" cy="246221"/>
            </a:xfrm>
            <a:prstGeom prst="rect">
              <a:avLst/>
            </a:prstGeom>
            <a:noFill/>
          </p:spPr>
          <p:txBody>
            <a:bodyPr wrap="square" rtlCol="0">
              <a:spAutoFit/>
            </a:bodyPr>
            <a:lstStyle/>
            <a:p>
              <a:r>
                <a:rPr lang="en-US" altLang="zh-CN" sz="1000" spc="20" dirty="0"/>
                <a:t>POWERED BY </a:t>
              </a:r>
              <a:r>
                <a:rPr lang="en-US" altLang="zh-CN" sz="1000" b="1" spc="20" dirty="0"/>
                <a:t>VCAT</a:t>
              </a:r>
              <a:endParaRPr lang="zh-CN" altLang="en-US" sz="1000" b="1" spc="20" dirty="0"/>
            </a:p>
          </p:txBody>
        </p:sp>
      </p:grpSp>
      <p:cxnSp>
        <p:nvCxnSpPr>
          <p:cNvPr id="17" name="直接连接符 16"/>
          <p:cNvCxnSpPr/>
          <p:nvPr/>
        </p:nvCxnSpPr>
        <p:spPr>
          <a:xfrm flipH="1">
            <a:off x="5981700" y="3800475"/>
            <a:ext cx="6210300" cy="0"/>
          </a:xfrm>
          <a:prstGeom prst="line">
            <a:avLst/>
          </a:prstGeom>
          <a:ln w="95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511174" y="2995612"/>
            <a:ext cx="7818439" cy="665162"/>
            <a:chOff x="511174" y="2995612"/>
            <a:chExt cx="7818439" cy="665162"/>
          </a:xfrm>
        </p:grpSpPr>
        <p:sp>
          <p:nvSpPr>
            <p:cNvPr id="19" name="矩形 18"/>
            <p:cNvSpPr/>
            <p:nvPr/>
          </p:nvSpPr>
          <p:spPr>
            <a:xfrm>
              <a:off x="5981700" y="2995613"/>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981700" y="3593306"/>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270082" y="3593306"/>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270081" y="3000375"/>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790825" y="3594099"/>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1175" y="3593305"/>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11174" y="2995612"/>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SELECTING FILE"/>
          <p:cNvSpPr txBox="1"/>
          <p:nvPr/>
        </p:nvSpPr>
        <p:spPr>
          <a:xfrm>
            <a:off x="6096000" y="3183984"/>
            <a:ext cx="2279650" cy="292388"/>
          </a:xfrm>
          <a:prstGeom prst="rect">
            <a:avLst/>
          </a:prstGeom>
          <a:noFill/>
        </p:spPr>
        <p:txBody>
          <a:bodyPr wrap="square" rtlCol="0">
            <a:spAutoFit/>
          </a:bodyPr>
          <a:lstStyle/>
          <a:p>
            <a:r>
              <a:rPr lang="en-US" altLang="zh-CN" sz="1300" b="1" spc="100" dirty="0">
                <a:latin typeface="微软雅黑" panose="020B0503020204020204" pitchFamily="34" charset="-122"/>
              </a:rPr>
              <a:t>CHAPTER 3 </a:t>
            </a:r>
            <a:r>
              <a:rPr lang="zh-CN" altLang="en-US" sz="1300" b="1" spc="100" dirty="0">
                <a:latin typeface="微软雅黑" panose="020B0503020204020204" pitchFamily="34" charset="-122"/>
              </a:rPr>
              <a:t>项目展示</a:t>
            </a:r>
            <a:endParaRPr lang="zh-CN" altLang="en-US" sz="1300" b="1" spc="1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5D1C29C8-46E5-0A0E-6CBE-18C824C6891B}"/>
              </a:ext>
            </a:extLst>
          </p:cNvPr>
          <p:cNvSpPr/>
          <p:nvPr/>
        </p:nvSpPr>
        <p:spPr>
          <a:xfrm>
            <a:off x="5974449" y="2990849"/>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AD1C29D6-5826-5846-65FB-C0D651695E6A}"/>
              </a:ext>
            </a:extLst>
          </p:cNvPr>
          <p:cNvSpPr/>
          <p:nvPr/>
        </p:nvSpPr>
        <p:spPr>
          <a:xfrm>
            <a:off x="5974449" y="3588542"/>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4559C26-EB8F-C54A-3CF2-2345864BF3C6}"/>
              </a:ext>
            </a:extLst>
          </p:cNvPr>
          <p:cNvSpPr/>
          <p:nvPr/>
        </p:nvSpPr>
        <p:spPr>
          <a:xfrm>
            <a:off x="8261746" y="359330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2196AE92-21C0-784A-6CD4-0A573F4FFE1A}"/>
              </a:ext>
            </a:extLst>
          </p:cNvPr>
          <p:cNvSpPr/>
          <p:nvPr/>
        </p:nvSpPr>
        <p:spPr>
          <a:xfrm>
            <a:off x="11444291" y="6084997"/>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27" name="左上">
            <a:extLst>
              <a:ext uri="{FF2B5EF4-FFF2-40B4-BE49-F238E27FC236}">
                <a16:creationId xmlns:a16="http://schemas.microsoft.com/office/drawing/2014/main" id="{456651B5-BF8B-80D8-A635-ED7853AA9515}"/>
              </a:ext>
            </a:extLst>
          </p:cNvPr>
          <p:cNvGrpSpPr/>
          <p:nvPr/>
        </p:nvGrpSpPr>
        <p:grpSpPr>
          <a:xfrm>
            <a:off x="332012" y="399161"/>
            <a:ext cx="2720626" cy="983162"/>
            <a:chOff x="332012" y="399161"/>
            <a:chExt cx="2720626" cy="983162"/>
          </a:xfrm>
        </p:grpSpPr>
        <p:sp>
          <p:nvSpPr>
            <p:cNvPr id="28" name="文本框 27">
              <a:extLst>
                <a:ext uri="{FF2B5EF4-FFF2-40B4-BE49-F238E27FC236}">
                  <a16:creationId xmlns:a16="http://schemas.microsoft.com/office/drawing/2014/main" id="{7C8B5C44-7C04-7053-7581-A372B7880363}"/>
                </a:ext>
              </a:extLst>
            </p:cNvPr>
            <p:cNvSpPr txBox="1"/>
            <p:nvPr/>
          </p:nvSpPr>
          <p:spPr>
            <a:xfrm>
              <a:off x="356089" y="768493"/>
              <a:ext cx="2696549" cy="246221"/>
            </a:xfrm>
            <a:prstGeom prst="rect">
              <a:avLst/>
            </a:prstGeom>
            <a:noFill/>
          </p:spPr>
          <p:txBody>
            <a:bodyPr wrap="square" rtlCol="0">
              <a:spAutoFit/>
            </a:bodyPr>
            <a:lstStyle/>
            <a:p>
              <a:r>
                <a:rPr lang="en-US" altLang="zh-CN" sz="1000" b="1" spc="100" dirty="0">
                  <a:latin typeface="微软雅黑" panose="020B0503020204020204" pitchFamily="34" charset="-122"/>
                </a:rPr>
                <a:t>CHAPTER 3</a:t>
              </a:r>
              <a:endParaRPr lang="zh-CN" altLang="en-US" sz="950" b="1" spc="20" dirty="0"/>
            </a:p>
          </p:txBody>
        </p:sp>
        <p:sp>
          <p:nvSpPr>
            <p:cNvPr id="29" name="文本框 28">
              <a:extLst>
                <a:ext uri="{FF2B5EF4-FFF2-40B4-BE49-F238E27FC236}">
                  <a16:creationId xmlns:a16="http://schemas.microsoft.com/office/drawing/2014/main" id="{7C137160-71CD-A98E-AF03-D4D549D5E086}"/>
                </a:ext>
              </a:extLst>
            </p:cNvPr>
            <p:cNvSpPr txBox="1"/>
            <p:nvPr/>
          </p:nvSpPr>
          <p:spPr>
            <a:xfrm>
              <a:off x="332012" y="429939"/>
              <a:ext cx="2043405" cy="430887"/>
            </a:xfrm>
            <a:prstGeom prst="rect">
              <a:avLst/>
            </a:prstGeom>
            <a:noFill/>
          </p:spPr>
          <p:txBody>
            <a:bodyPr wrap="square" rtlCol="0">
              <a:spAutoFit/>
            </a:bodyPr>
            <a:lstStyle/>
            <a:p>
              <a:r>
                <a:rPr lang="en-US" altLang="zh-CN" sz="2200" b="1" dirty="0">
                  <a:solidFill>
                    <a:srgbClr val="050C0A"/>
                  </a:solidFill>
                  <a:latin typeface="微软雅黑" panose="020B0503020204020204" pitchFamily="34" charset="-122"/>
                  <a:ea typeface="微软雅黑" panose="020B0503020204020204" pitchFamily="34" charset="-122"/>
                  <a:cs typeface="Biome" panose="020B0502040204020203" pitchFamily="34" charset="0"/>
                </a:rPr>
                <a:t>VIRTUSL</a:t>
              </a:r>
            </a:p>
          </p:txBody>
        </p:sp>
        <p:sp>
          <p:nvSpPr>
            <p:cNvPr id="30" name="文本框 29">
              <a:extLst>
                <a:ext uri="{FF2B5EF4-FFF2-40B4-BE49-F238E27FC236}">
                  <a16:creationId xmlns:a16="http://schemas.microsoft.com/office/drawing/2014/main" id="{56108658-3F65-2447-5C9E-D6EE741CEF8E}"/>
                </a:ext>
              </a:extLst>
            </p:cNvPr>
            <p:cNvSpPr txBox="1"/>
            <p:nvPr/>
          </p:nvSpPr>
          <p:spPr>
            <a:xfrm>
              <a:off x="1530996" y="399161"/>
              <a:ext cx="1021703" cy="461665"/>
            </a:xfrm>
            <a:prstGeom prst="rect">
              <a:avLst/>
            </a:prstGeom>
            <a:noFill/>
          </p:spPr>
          <p:txBody>
            <a:bodyPr wrap="square" rtlCol="0">
              <a:spAutoFit/>
            </a:bodyPr>
            <a:lstStyle/>
            <a:p>
              <a:r>
                <a:rPr lang="en-US" altLang="zh-CN" sz="2400" b="1" dirty="0">
                  <a:solidFill>
                    <a:srgbClr val="050C0A"/>
                  </a:solidFill>
                  <a:latin typeface="微软雅黑" panose="020B0503020204020204" pitchFamily="34" charset="-122"/>
                  <a:ea typeface="微软雅黑" panose="020B0503020204020204" pitchFamily="34" charset="-122"/>
                </a:rPr>
                <a:t> </a:t>
              </a:r>
              <a:r>
                <a:rPr lang="en-US" altLang="zh-CN" sz="2200" b="1" dirty="0">
                  <a:solidFill>
                    <a:srgbClr val="050C0A"/>
                  </a:solidFill>
                  <a:latin typeface="微软雅黑" panose="020B0503020204020204" pitchFamily="34" charset="-122"/>
                  <a:ea typeface="微软雅黑" panose="020B0503020204020204" pitchFamily="34" charset="-122"/>
                </a:rPr>
                <a:t>CAT</a:t>
              </a:r>
            </a:p>
          </p:txBody>
        </p:sp>
        <p:grpSp>
          <p:nvGrpSpPr>
            <p:cNvPr id="31" name="组合 30">
              <a:extLst>
                <a:ext uri="{FF2B5EF4-FFF2-40B4-BE49-F238E27FC236}">
                  <a16:creationId xmlns:a16="http://schemas.microsoft.com/office/drawing/2014/main" id="{EFC61252-49E0-865F-8E30-380993C7F7C5}"/>
                </a:ext>
              </a:extLst>
            </p:cNvPr>
            <p:cNvGrpSpPr/>
            <p:nvPr/>
          </p:nvGrpSpPr>
          <p:grpSpPr>
            <a:xfrm>
              <a:off x="356089" y="1012991"/>
              <a:ext cx="2054660" cy="369332"/>
              <a:chOff x="549764" y="1078459"/>
              <a:chExt cx="2054660" cy="369332"/>
            </a:xfrm>
          </p:grpSpPr>
          <p:sp>
            <p:nvSpPr>
              <p:cNvPr id="32" name="文本框 31">
                <a:extLst>
                  <a:ext uri="{FF2B5EF4-FFF2-40B4-BE49-F238E27FC236}">
                    <a16:creationId xmlns:a16="http://schemas.microsoft.com/office/drawing/2014/main" id="{DED06AB6-1676-38B5-1EDC-65A503F59813}"/>
                  </a:ext>
                </a:extLst>
              </p:cNvPr>
              <p:cNvSpPr txBox="1"/>
              <p:nvPr/>
            </p:nvSpPr>
            <p:spPr>
              <a:xfrm>
                <a:off x="549764" y="1078459"/>
                <a:ext cx="764051" cy="369332"/>
              </a:xfrm>
              <a:prstGeom prst="rect">
                <a:avLst/>
              </a:prstGeom>
              <a:noFill/>
            </p:spPr>
            <p:txBody>
              <a:bodyPr wrap="square" rtlCol="0">
                <a:spAutoFit/>
              </a:bodyPr>
              <a:lstStyle/>
              <a:p>
                <a:r>
                  <a:rPr lang="en-US" altLang="zh-CN" dirty="0">
                    <a:solidFill>
                      <a:srgbClr val="050C0A"/>
                    </a:solidFill>
                    <a:latin typeface="微软雅黑" panose="020B0503020204020204" pitchFamily="34" charset="-122"/>
                    <a:ea typeface="微软雅黑" panose="020B0503020204020204" pitchFamily="34" charset="-122"/>
                  </a:rPr>
                  <a:t>ITEM</a:t>
                </a:r>
                <a:endParaRPr lang="zh-CN" altLang="en-US" b="1" dirty="0">
                  <a:solidFill>
                    <a:srgbClr val="050C0A"/>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BCCE430E-B7D7-DE29-B018-CF2A57A79D91}"/>
                  </a:ext>
                </a:extLst>
              </p:cNvPr>
              <p:cNvSpPr txBox="1"/>
              <p:nvPr/>
            </p:nvSpPr>
            <p:spPr>
              <a:xfrm>
                <a:off x="1191652" y="1078459"/>
                <a:ext cx="1412772" cy="369332"/>
              </a:xfrm>
              <a:prstGeom prst="rect">
                <a:avLst/>
              </a:prstGeom>
              <a:noFill/>
            </p:spPr>
            <p:txBody>
              <a:bodyPr wrap="square" rtlCol="0">
                <a:spAutoFit/>
              </a:bodyPr>
              <a:lstStyle/>
              <a:p>
                <a:r>
                  <a:rPr lang="en-US" altLang="zh-CN" b="1" dirty="0">
                    <a:solidFill>
                      <a:srgbClr val="050C0A"/>
                    </a:solidFill>
                    <a:latin typeface="微软雅黑" panose="020B0503020204020204" pitchFamily="34" charset="-122"/>
                    <a:ea typeface="微软雅黑" panose="020B0503020204020204" pitchFamily="34" charset="-122"/>
                  </a:rPr>
                  <a:t>SHOW</a:t>
                </a:r>
                <a:endParaRPr lang="zh-CN" altLang="en-US" b="1" dirty="0">
                  <a:solidFill>
                    <a:srgbClr val="050C0A"/>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4259426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70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1300"/>
                                        <p:tgtEl>
                                          <p:spTgt spid="17"/>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35" presetClass="emph" presetSubtype="0" fill="hold" grpId="1" nodeType="withEffect">
                                  <p:stCondLst>
                                    <p:cond delay="2000"/>
                                  </p:stCondLst>
                                  <p:childTnLst>
                                    <p:anim calcmode="discrete" valueType="str">
                                      <p:cBhvr>
                                        <p:cTn id="22" dur="200" fill="hold"/>
                                        <p:tgtEl>
                                          <p:spTgt spid="26"/>
                                        </p:tgtEl>
                                        <p:attrNameLst>
                                          <p:attrName>style.visibility</p:attrName>
                                        </p:attrNameLst>
                                      </p:cBhvr>
                                      <p:tavLst>
                                        <p:tav tm="0">
                                          <p:val>
                                            <p:strVal val="hidden"/>
                                          </p:val>
                                        </p:tav>
                                        <p:tav tm="50000">
                                          <p:val>
                                            <p:strVal val="visible"/>
                                          </p:val>
                                        </p:tav>
                                      </p:tavLst>
                                    </p:anim>
                                  </p:childTnLst>
                                </p:cTn>
                              </p:par>
                              <p:par>
                                <p:cTn id="23" presetID="35" presetClass="emph" presetSubtype="0" fill="hold" grpId="2" nodeType="withEffect">
                                  <p:stCondLst>
                                    <p:cond delay="2200"/>
                                  </p:stCondLst>
                                  <p:childTnLst>
                                    <p:anim calcmode="discrete" valueType="str">
                                      <p:cBhvr>
                                        <p:cTn id="24" dur="2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6" grpId="2"/>
      <p:bldP spid="3" grpId="0" animBg="1"/>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960620" y="3006466"/>
            <a:ext cx="2446019" cy="10168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2663825" y="-24765"/>
            <a:ext cx="6910705" cy="69297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20975" y="-40005"/>
            <a:ext cx="6882130" cy="6896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555814" y="3006466"/>
            <a:ext cx="3212450" cy="925894"/>
          </a:xfrm>
          <a:prstGeom prst="rect">
            <a:avLst/>
          </a:prstGeom>
          <a:noFill/>
        </p:spPr>
        <p:txBody>
          <a:bodyPr wrap="square" lIns="46990" tIns="46990" rIns="46990" bIns="46990" rtlCol="0" anchor="ctr" anchorCtr="0">
            <a:spAutoFit/>
          </a:bodyPr>
          <a:lstStyle/>
          <a:p>
            <a:pPr algn="ctr"/>
            <a:r>
              <a:rPr lang="en-US" altLang="zh-CN" sz="5400" b="1" dirty="0">
                <a:solidFill>
                  <a:schemeClr val="bg1"/>
                </a:solidFill>
                <a:latin typeface="Novecento wide Bold" panose="00000805000000000000" pitchFamily="50" charset="0"/>
              </a:rPr>
              <a:t>VCAT</a:t>
            </a:r>
          </a:p>
        </p:txBody>
      </p:sp>
      <p:sp>
        <p:nvSpPr>
          <p:cNvPr id="34" name="矩形 33"/>
          <p:cNvSpPr/>
          <p:nvPr/>
        </p:nvSpPr>
        <p:spPr>
          <a:xfrm>
            <a:off x="12327890" y="430085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742565" y="-36576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2" name="文本框 1">
            <a:extLst>
              <a:ext uri="{FF2B5EF4-FFF2-40B4-BE49-F238E27FC236}">
                <a16:creationId xmlns:a16="http://schemas.microsoft.com/office/drawing/2014/main" id="{EA0FD87A-3B22-842E-8D93-C13E1712C24F}"/>
              </a:ext>
            </a:extLst>
          </p:cNvPr>
          <p:cNvSpPr txBox="1"/>
          <p:nvPr/>
        </p:nvSpPr>
        <p:spPr>
          <a:xfrm>
            <a:off x="4768166" y="494882"/>
            <a:ext cx="2787746" cy="710451"/>
          </a:xfrm>
          <a:prstGeom prst="rect">
            <a:avLst/>
          </a:prstGeom>
          <a:noFill/>
        </p:spPr>
        <p:txBody>
          <a:bodyPr wrap="square" lIns="46990" tIns="46990" rIns="46990" bIns="46990" rtlCol="0" anchor="ctr" anchorCtr="0">
            <a:spAutoFit/>
          </a:bodyPr>
          <a:lstStyle/>
          <a:p>
            <a:pPr algn="ctr"/>
            <a:r>
              <a:rPr lang="en-US" altLang="zh-CN" sz="4000" b="1" dirty="0">
                <a:latin typeface="Novecento wide Bold" panose="00000805000000000000" pitchFamily="50" charset="0"/>
              </a:rPr>
              <a:t>REACT</a:t>
            </a:r>
          </a:p>
        </p:txBody>
      </p:sp>
      <p:sp>
        <p:nvSpPr>
          <p:cNvPr id="3" name="文本框 2">
            <a:extLst>
              <a:ext uri="{FF2B5EF4-FFF2-40B4-BE49-F238E27FC236}">
                <a16:creationId xmlns:a16="http://schemas.microsoft.com/office/drawing/2014/main" id="{503053D1-807F-0CA9-FC10-7E5A9B947076}"/>
              </a:ext>
            </a:extLst>
          </p:cNvPr>
          <p:cNvSpPr txBox="1"/>
          <p:nvPr/>
        </p:nvSpPr>
        <p:spPr>
          <a:xfrm>
            <a:off x="702654" y="3114188"/>
            <a:ext cx="2787746" cy="710451"/>
          </a:xfrm>
          <a:prstGeom prst="rect">
            <a:avLst/>
          </a:prstGeom>
          <a:noFill/>
        </p:spPr>
        <p:txBody>
          <a:bodyPr wrap="square" lIns="46990" tIns="46990" rIns="46990" bIns="46990" rtlCol="0" anchor="ctr" anchorCtr="0">
            <a:spAutoFit/>
          </a:bodyPr>
          <a:lstStyle/>
          <a:p>
            <a:pPr algn="ctr"/>
            <a:r>
              <a:rPr lang="en-US" altLang="zh-CN" sz="4000" b="1" dirty="0">
                <a:latin typeface="Novecento wide Bold" panose="00000805000000000000" pitchFamily="50" charset="0"/>
              </a:rPr>
              <a:t>MYSQL</a:t>
            </a:r>
          </a:p>
        </p:txBody>
      </p:sp>
      <p:sp>
        <p:nvSpPr>
          <p:cNvPr id="4" name="文本框 3">
            <a:extLst>
              <a:ext uri="{FF2B5EF4-FFF2-40B4-BE49-F238E27FC236}">
                <a16:creationId xmlns:a16="http://schemas.microsoft.com/office/drawing/2014/main" id="{EC8B7A06-C16B-1894-6A68-A3F5E93B4BE0}"/>
              </a:ext>
            </a:extLst>
          </p:cNvPr>
          <p:cNvSpPr txBox="1"/>
          <p:nvPr/>
        </p:nvSpPr>
        <p:spPr>
          <a:xfrm>
            <a:off x="4782454" y="1045312"/>
            <a:ext cx="2787746" cy="710451"/>
          </a:xfrm>
          <a:prstGeom prst="rect">
            <a:avLst/>
          </a:prstGeom>
          <a:noFill/>
        </p:spPr>
        <p:txBody>
          <a:bodyPr wrap="square" lIns="46990" tIns="46990" rIns="46990" bIns="46990" rtlCol="0" anchor="ctr" anchorCtr="0">
            <a:spAutoFit/>
          </a:bodyPr>
          <a:lstStyle/>
          <a:p>
            <a:pPr algn="ctr"/>
            <a:r>
              <a:rPr lang="en-US" altLang="zh-CN" sz="4000" b="1" dirty="0">
                <a:latin typeface="Novecento wide Bold" panose="00000805000000000000" pitchFamily="50" charset="0"/>
              </a:rPr>
              <a:t>django</a:t>
            </a:r>
          </a:p>
        </p:txBody>
      </p:sp>
      <p:sp>
        <p:nvSpPr>
          <p:cNvPr id="5" name="文本框 4">
            <a:extLst>
              <a:ext uri="{FF2B5EF4-FFF2-40B4-BE49-F238E27FC236}">
                <a16:creationId xmlns:a16="http://schemas.microsoft.com/office/drawing/2014/main" id="{F0D9FB82-CF0D-CC09-4E5C-E1979BFFF8A3}"/>
              </a:ext>
            </a:extLst>
          </p:cNvPr>
          <p:cNvSpPr txBox="1"/>
          <p:nvPr/>
        </p:nvSpPr>
        <p:spPr>
          <a:xfrm>
            <a:off x="4356316" y="5276290"/>
            <a:ext cx="3611447" cy="1326004"/>
          </a:xfrm>
          <a:prstGeom prst="rect">
            <a:avLst/>
          </a:prstGeom>
          <a:noFill/>
        </p:spPr>
        <p:txBody>
          <a:bodyPr wrap="square" lIns="46990" tIns="46990" rIns="46990" bIns="46990" rtlCol="0" anchor="ctr" anchorCtr="0">
            <a:spAutoFit/>
          </a:bodyPr>
          <a:lstStyle/>
          <a:p>
            <a:pPr algn="ctr"/>
            <a:r>
              <a:rPr lang="en-US" altLang="zh-CN" sz="4000" b="1" dirty="0">
                <a:latin typeface="Novecento wide Bold" panose="00000805000000000000" pitchFamily="50" charset="0"/>
              </a:rPr>
              <a:t>LangChain</a:t>
            </a:r>
          </a:p>
          <a:p>
            <a:pPr algn="ctr"/>
            <a:r>
              <a:rPr lang="en-US" altLang="zh-CN" sz="4000" b="1" dirty="0">
                <a:latin typeface="Novecento wide Bold" panose="00000805000000000000" pitchFamily="50" charset="0"/>
              </a:rPr>
              <a:t>ChatGLM</a:t>
            </a:r>
          </a:p>
        </p:txBody>
      </p:sp>
      <p:sp>
        <p:nvSpPr>
          <p:cNvPr id="6" name="文本框 5">
            <a:extLst>
              <a:ext uri="{FF2B5EF4-FFF2-40B4-BE49-F238E27FC236}">
                <a16:creationId xmlns:a16="http://schemas.microsoft.com/office/drawing/2014/main" id="{8E140619-F722-614B-F9F9-0903CF899E4C}"/>
              </a:ext>
            </a:extLst>
          </p:cNvPr>
          <p:cNvSpPr txBox="1"/>
          <p:nvPr/>
        </p:nvSpPr>
        <p:spPr>
          <a:xfrm>
            <a:off x="8436954" y="3114188"/>
            <a:ext cx="2787746" cy="710451"/>
          </a:xfrm>
          <a:prstGeom prst="rect">
            <a:avLst/>
          </a:prstGeom>
          <a:noFill/>
        </p:spPr>
        <p:txBody>
          <a:bodyPr wrap="square" lIns="46990" tIns="46990" rIns="46990" bIns="46990" rtlCol="0" anchor="ctr" anchorCtr="0">
            <a:spAutoFit/>
          </a:bodyPr>
          <a:lstStyle/>
          <a:p>
            <a:pPr algn="ctr"/>
            <a:r>
              <a:rPr lang="en-US" altLang="zh-CN" sz="4000" b="1" dirty="0">
                <a:latin typeface="Novecento wide Bold" panose="00000805000000000000" pitchFamily="50" charset="0"/>
              </a:rPr>
              <a:t>WECHAT</a:t>
            </a:r>
          </a:p>
        </p:txBody>
      </p:sp>
    </p:spTree>
    <p:extLst>
      <p:ext uri="{BB962C8B-B14F-4D97-AF65-F5344CB8AC3E}">
        <p14:creationId xmlns:p14="http://schemas.microsoft.com/office/powerpoint/2010/main" val="3757054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室内, 桌子, 大, 梳子&#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4" name="右下"/>
          <p:cNvGrpSpPr/>
          <p:nvPr/>
        </p:nvGrpSpPr>
        <p:grpSpPr>
          <a:xfrm>
            <a:off x="9896475" y="5999670"/>
            <a:ext cx="2733675" cy="246221"/>
            <a:chOff x="9896475" y="5999670"/>
            <a:chExt cx="2733675" cy="246221"/>
          </a:xfrm>
        </p:grpSpPr>
        <p:cxnSp>
          <p:nvCxnSpPr>
            <p:cNvPr id="15" name="直接连接符 14"/>
            <p:cNvCxnSpPr/>
            <p:nvPr/>
          </p:nvCxnSpPr>
          <p:spPr>
            <a:xfrm>
              <a:off x="11549066" y="6124962"/>
              <a:ext cx="238125" cy="0"/>
            </a:xfrm>
            <a:prstGeom prst="line">
              <a:avLst/>
            </a:prstGeom>
            <a:ln w="41275">
              <a:solidFill>
                <a:srgbClr val="050C09"/>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9896475" y="5999670"/>
              <a:ext cx="2733675" cy="246221"/>
            </a:xfrm>
            <a:prstGeom prst="rect">
              <a:avLst/>
            </a:prstGeom>
            <a:noFill/>
          </p:spPr>
          <p:txBody>
            <a:bodyPr wrap="square" rtlCol="0">
              <a:spAutoFit/>
            </a:bodyPr>
            <a:lstStyle/>
            <a:p>
              <a:r>
                <a:rPr lang="en-US" altLang="zh-CN" sz="1000" spc="20" dirty="0"/>
                <a:t>POWERED BY </a:t>
              </a:r>
              <a:r>
                <a:rPr lang="en-US" altLang="zh-CN" sz="1000" b="1" spc="20" dirty="0"/>
                <a:t>VCAT</a:t>
              </a:r>
              <a:endParaRPr lang="zh-CN" altLang="en-US" sz="1000" b="1" spc="20" dirty="0"/>
            </a:p>
          </p:txBody>
        </p:sp>
      </p:grpSp>
      <p:cxnSp>
        <p:nvCxnSpPr>
          <p:cNvPr id="17" name="直接连接符 16"/>
          <p:cNvCxnSpPr/>
          <p:nvPr/>
        </p:nvCxnSpPr>
        <p:spPr>
          <a:xfrm flipH="1">
            <a:off x="5981700" y="3800475"/>
            <a:ext cx="6210300" cy="0"/>
          </a:xfrm>
          <a:prstGeom prst="line">
            <a:avLst/>
          </a:prstGeom>
          <a:ln w="95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511174" y="2995612"/>
            <a:ext cx="7818439" cy="665162"/>
            <a:chOff x="511174" y="2995612"/>
            <a:chExt cx="7818439" cy="665162"/>
          </a:xfrm>
        </p:grpSpPr>
        <p:sp>
          <p:nvSpPr>
            <p:cNvPr id="19" name="矩形 18"/>
            <p:cNvSpPr/>
            <p:nvPr/>
          </p:nvSpPr>
          <p:spPr>
            <a:xfrm>
              <a:off x="5981700" y="2995613"/>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981700" y="3593306"/>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270082" y="3593306"/>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270081" y="3000375"/>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790825" y="3594099"/>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1175" y="3593305"/>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11174" y="2995612"/>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SELECTING FILE"/>
          <p:cNvSpPr txBox="1"/>
          <p:nvPr/>
        </p:nvSpPr>
        <p:spPr>
          <a:xfrm>
            <a:off x="6096000" y="3183984"/>
            <a:ext cx="2279650" cy="292388"/>
          </a:xfrm>
          <a:prstGeom prst="rect">
            <a:avLst/>
          </a:prstGeom>
          <a:noFill/>
        </p:spPr>
        <p:txBody>
          <a:bodyPr wrap="square" rtlCol="0">
            <a:spAutoFit/>
          </a:bodyPr>
          <a:lstStyle/>
          <a:p>
            <a:r>
              <a:rPr lang="en-US" altLang="zh-CN" sz="1300" b="1" spc="100" dirty="0">
                <a:latin typeface="微软雅黑" panose="020B0503020204020204" pitchFamily="34" charset="-122"/>
              </a:rPr>
              <a:t>CHAPTER 4 </a:t>
            </a:r>
            <a:r>
              <a:rPr lang="zh-CN" altLang="en-US" sz="1300" b="1" spc="100" dirty="0">
                <a:latin typeface="微软雅黑" panose="020B0503020204020204" pitchFamily="34" charset="-122"/>
              </a:rPr>
              <a:t>项目总结</a:t>
            </a:r>
            <a:endParaRPr lang="zh-CN" altLang="en-US" sz="1300" b="1" spc="1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5D1C29C8-46E5-0A0E-6CBE-18C824C6891B}"/>
              </a:ext>
            </a:extLst>
          </p:cNvPr>
          <p:cNvSpPr/>
          <p:nvPr/>
        </p:nvSpPr>
        <p:spPr>
          <a:xfrm>
            <a:off x="5974449" y="2990849"/>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AD1C29D6-5826-5846-65FB-C0D651695E6A}"/>
              </a:ext>
            </a:extLst>
          </p:cNvPr>
          <p:cNvSpPr/>
          <p:nvPr/>
        </p:nvSpPr>
        <p:spPr>
          <a:xfrm>
            <a:off x="5974449" y="3588542"/>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4559C26-EB8F-C54A-3CF2-2345864BF3C6}"/>
              </a:ext>
            </a:extLst>
          </p:cNvPr>
          <p:cNvSpPr/>
          <p:nvPr/>
        </p:nvSpPr>
        <p:spPr>
          <a:xfrm>
            <a:off x="8261746" y="359330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2196AE92-21C0-784A-6CD4-0A573F4FFE1A}"/>
              </a:ext>
            </a:extLst>
          </p:cNvPr>
          <p:cNvSpPr/>
          <p:nvPr/>
        </p:nvSpPr>
        <p:spPr>
          <a:xfrm>
            <a:off x="11444291" y="6084997"/>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7" name="左上">
            <a:extLst>
              <a:ext uri="{FF2B5EF4-FFF2-40B4-BE49-F238E27FC236}">
                <a16:creationId xmlns:a16="http://schemas.microsoft.com/office/drawing/2014/main" id="{5E9A1F85-5D35-D3DC-6BB7-167D713A0FA8}"/>
              </a:ext>
            </a:extLst>
          </p:cNvPr>
          <p:cNvGrpSpPr/>
          <p:nvPr/>
        </p:nvGrpSpPr>
        <p:grpSpPr>
          <a:xfrm>
            <a:off x="263432" y="215401"/>
            <a:ext cx="2921727" cy="983162"/>
            <a:chOff x="332012" y="399161"/>
            <a:chExt cx="2921727" cy="983162"/>
          </a:xfrm>
        </p:grpSpPr>
        <p:sp>
          <p:nvSpPr>
            <p:cNvPr id="8" name="文本框 7">
              <a:extLst>
                <a:ext uri="{FF2B5EF4-FFF2-40B4-BE49-F238E27FC236}">
                  <a16:creationId xmlns:a16="http://schemas.microsoft.com/office/drawing/2014/main" id="{30092741-EECB-BB20-E02D-6EE33BCCBCAF}"/>
                </a:ext>
              </a:extLst>
            </p:cNvPr>
            <p:cNvSpPr txBox="1"/>
            <p:nvPr/>
          </p:nvSpPr>
          <p:spPr>
            <a:xfrm>
              <a:off x="356089" y="768493"/>
              <a:ext cx="2696549" cy="246221"/>
            </a:xfrm>
            <a:prstGeom prst="rect">
              <a:avLst/>
            </a:prstGeom>
            <a:noFill/>
          </p:spPr>
          <p:txBody>
            <a:bodyPr wrap="square" rtlCol="0">
              <a:spAutoFit/>
            </a:bodyPr>
            <a:lstStyle/>
            <a:p>
              <a:r>
                <a:rPr lang="en-US" altLang="zh-CN" sz="1000" b="1" spc="100" dirty="0">
                  <a:latin typeface="微软雅黑" panose="020B0503020204020204" pitchFamily="34" charset="-122"/>
                </a:rPr>
                <a:t>CHAPTER 4</a:t>
              </a:r>
              <a:endParaRPr lang="zh-CN" altLang="en-US" sz="950" b="1" spc="20" dirty="0"/>
            </a:p>
          </p:txBody>
        </p:sp>
        <p:sp>
          <p:nvSpPr>
            <p:cNvPr id="9" name="文本框 8">
              <a:extLst>
                <a:ext uri="{FF2B5EF4-FFF2-40B4-BE49-F238E27FC236}">
                  <a16:creationId xmlns:a16="http://schemas.microsoft.com/office/drawing/2014/main" id="{A7E76C9F-07E2-C5AC-6E47-E8BD449B84D9}"/>
                </a:ext>
              </a:extLst>
            </p:cNvPr>
            <p:cNvSpPr txBox="1"/>
            <p:nvPr/>
          </p:nvSpPr>
          <p:spPr>
            <a:xfrm>
              <a:off x="332012" y="429939"/>
              <a:ext cx="2043405" cy="430887"/>
            </a:xfrm>
            <a:prstGeom prst="rect">
              <a:avLst/>
            </a:prstGeom>
            <a:noFill/>
          </p:spPr>
          <p:txBody>
            <a:bodyPr wrap="square" rtlCol="0">
              <a:spAutoFit/>
            </a:bodyPr>
            <a:lstStyle/>
            <a:p>
              <a:r>
                <a:rPr lang="en-US" altLang="zh-CN" sz="2200" b="1" dirty="0">
                  <a:solidFill>
                    <a:srgbClr val="050C0A"/>
                  </a:solidFill>
                  <a:latin typeface="微软雅黑" panose="020B0503020204020204" pitchFamily="34" charset="-122"/>
                  <a:ea typeface="微软雅黑" panose="020B0503020204020204" pitchFamily="34" charset="-122"/>
                  <a:cs typeface="Biome" panose="020B0502040204020203" pitchFamily="34" charset="0"/>
                </a:rPr>
                <a:t>VIRTUSL</a:t>
              </a:r>
            </a:p>
          </p:txBody>
        </p:sp>
        <p:sp>
          <p:nvSpPr>
            <p:cNvPr id="10" name="文本框 9">
              <a:extLst>
                <a:ext uri="{FF2B5EF4-FFF2-40B4-BE49-F238E27FC236}">
                  <a16:creationId xmlns:a16="http://schemas.microsoft.com/office/drawing/2014/main" id="{487CC992-F5F1-1FA2-A977-B0C4D456F1EC}"/>
                </a:ext>
              </a:extLst>
            </p:cNvPr>
            <p:cNvSpPr txBox="1"/>
            <p:nvPr/>
          </p:nvSpPr>
          <p:spPr>
            <a:xfrm>
              <a:off x="1530996" y="399161"/>
              <a:ext cx="1021703" cy="461665"/>
            </a:xfrm>
            <a:prstGeom prst="rect">
              <a:avLst/>
            </a:prstGeom>
            <a:noFill/>
          </p:spPr>
          <p:txBody>
            <a:bodyPr wrap="square" rtlCol="0">
              <a:spAutoFit/>
            </a:bodyPr>
            <a:lstStyle/>
            <a:p>
              <a:r>
                <a:rPr lang="en-US" altLang="zh-CN" sz="2400" b="1" dirty="0">
                  <a:solidFill>
                    <a:srgbClr val="050C0A"/>
                  </a:solidFill>
                  <a:latin typeface="微软雅黑" panose="020B0503020204020204" pitchFamily="34" charset="-122"/>
                  <a:ea typeface="微软雅黑" panose="020B0503020204020204" pitchFamily="34" charset="-122"/>
                </a:rPr>
                <a:t> </a:t>
              </a:r>
              <a:r>
                <a:rPr lang="en-US" altLang="zh-CN" sz="2200" b="1" dirty="0">
                  <a:solidFill>
                    <a:srgbClr val="050C0A"/>
                  </a:solidFill>
                  <a:latin typeface="微软雅黑" panose="020B0503020204020204" pitchFamily="34" charset="-122"/>
                  <a:ea typeface="微软雅黑" panose="020B0503020204020204" pitchFamily="34" charset="-122"/>
                </a:rPr>
                <a:t>CAT</a:t>
              </a:r>
            </a:p>
          </p:txBody>
        </p:sp>
        <p:grpSp>
          <p:nvGrpSpPr>
            <p:cNvPr id="11" name="组合 10">
              <a:extLst>
                <a:ext uri="{FF2B5EF4-FFF2-40B4-BE49-F238E27FC236}">
                  <a16:creationId xmlns:a16="http://schemas.microsoft.com/office/drawing/2014/main" id="{0BA9F30A-B4CB-4CC0-E7E3-F87C036E1D91}"/>
                </a:ext>
              </a:extLst>
            </p:cNvPr>
            <p:cNvGrpSpPr/>
            <p:nvPr/>
          </p:nvGrpSpPr>
          <p:grpSpPr>
            <a:xfrm>
              <a:off x="356089" y="1005379"/>
              <a:ext cx="2897650" cy="376944"/>
              <a:chOff x="549764" y="1070847"/>
              <a:chExt cx="2897650" cy="376944"/>
            </a:xfrm>
          </p:grpSpPr>
          <p:sp>
            <p:nvSpPr>
              <p:cNvPr id="12" name="文本框 11">
                <a:extLst>
                  <a:ext uri="{FF2B5EF4-FFF2-40B4-BE49-F238E27FC236}">
                    <a16:creationId xmlns:a16="http://schemas.microsoft.com/office/drawing/2014/main" id="{163160D2-DD38-0820-D8EB-476231BF0C81}"/>
                  </a:ext>
                </a:extLst>
              </p:cNvPr>
              <p:cNvSpPr txBox="1"/>
              <p:nvPr/>
            </p:nvSpPr>
            <p:spPr>
              <a:xfrm>
                <a:off x="549764" y="1078459"/>
                <a:ext cx="1174907" cy="369332"/>
              </a:xfrm>
              <a:prstGeom prst="rect">
                <a:avLst/>
              </a:prstGeom>
              <a:noFill/>
            </p:spPr>
            <p:txBody>
              <a:bodyPr wrap="square" rtlCol="0">
                <a:spAutoFit/>
              </a:bodyPr>
              <a:lstStyle/>
              <a:p>
                <a:r>
                  <a:rPr lang="en-US" altLang="zh-CN" dirty="0">
                    <a:solidFill>
                      <a:srgbClr val="050C0A"/>
                    </a:solidFill>
                    <a:latin typeface="微软雅黑" panose="020B0503020204020204" pitchFamily="34" charset="-122"/>
                    <a:ea typeface="微软雅黑" panose="020B0503020204020204" pitchFamily="34" charset="-122"/>
                  </a:rPr>
                  <a:t>PROJECT</a:t>
                </a:r>
                <a:endParaRPr lang="zh-CN" altLang="en-US" b="1" dirty="0">
                  <a:solidFill>
                    <a:srgbClr val="050C0A"/>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1813A216-B1CF-9BE4-BE57-7D7F0BE6C6DC}"/>
                  </a:ext>
                </a:extLst>
              </p:cNvPr>
              <p:cNvSpPr txBox="1"/>
              <p:nvPr/>
            </p:nvSpPr>
            <p:spPr>
              <a:xfrm>
                <a:off x="1616731" y="1070847"/>
                <a:ext cx="1830683" cy="369332"/>
              </a:xfrm>
              <a:prstGeom prst="rect">
                <a:avLst/>
              </a:prstGeom>
              <a:noFill/>
            </p:spPr>
            <p:txBody>
              <a:bodyPr wrap="square" rtlCol="0">
                <a:spAutoFit/>
              </a:bodyPr>
              <a:lstStyle/>
              <a:p>
                <a:r>
                  <a:rPr lang="en-US" altLang="zh-CN" b="1" dirty="0">
                    <a:solidFill>
                      <a:srgbClr val="050C0A"/>
                    </a:solidFill>
                    <a:latin typeface="微软雅黑" panose="020B0503020204020204" pitchFamily="34" charset="-122"/>
                    <a:ea typeface="微软雅黑" panose="020B0503020204020204" pitchFamily="34" charset="-122"/>
                  </a:rPr>
                  <a:t>CONCLUSION</a:t>
                </a:r>
                <a:endParaRPr lang="zh-CN" altLang="en-US" b="1" dirty="0">
                  <a:solidFill>
                    <a:srgbClr val="050C0A"/>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71086478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70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1300"/>
                                        <p:tgtEl>
                                          <p:spTgt spid="17"/>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35" presetClass="emph" presetSubtype="0" fill="hold" grpId="1" nodeType="withEffect">
                                  <p:stCondLst>
                                    <p:cond delay="2000"/>
                                  </p:stCondLst>
                                  <p:childTnLst>
                                    <p:anim calcmode="discrete" valueType="str">
                                      <p:cBhvr>
                                        <p:cTn id="22" dur="200" fill="hold"/>
                                        <p:tgtEl>
                                          <p:spTgt spid="26"/>
                                        </p:tgtEl>
                                        <p:attrNameLst>
                                          <p:attrName>style.visibility</p:attrName>
                                        </p:attrNameLst>
                                      </p:cBhvr>
                                      <p:tavLst>
                                        <p:tav tm="0">
                                          <p:val>
                                            <p:strVal val="hidden"/>
                                          </p:val>
                                        </p:tav>
                                        <p:tav tm="50000">
                                          <p:val>
                                            <p:strVal val="visible"/>
                                          </p:val>
                                        </p:tav>
                                      </p:tavLst>
                                    </p:anim>
                                  </p:childTnLst>
                                </p:cTn>
                              </p:par>
                              <p:par>
                                <p:cTn id="23" presetID="35" presetClass="emph" presetSubtype="0" fill="hold" grpId="2" nodeType="withEffect">
                                  <p:stCondLst>
                                    <p:cond delay="2200"/>
                                  </p:stCondLst>
                                  <p:childTnLst>
                                    <p:anim calcmode="discrete" valueType="str">
                                      <p:cBhvr>
                                        <p:cTn id="24" dur="2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6" grpId="2"/>
      <p:bldP spid="3" grpId="0" animBg="1"/>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p:cNvSpPr>
            <a:spLocks noGrp="1"/>
          </p:cNvSpPr>
          <p:nvPr/>
        </p:nvSpPr>
        <p:spPr>
          <a:xfrm>
            <a:off x="8548370" y="6111240"/>
            <a:ext cx="3266440" cy="260350"/>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spc="20" dirty="0"/>
              <a:t>POWERED BY </a:t>
            </a:r>
            <a:r>
              <a:rPr lang="en-US" altLang="zh-CN" sz="1200" b="1" spc="20" dirty="0"/>
              <a:t>VCAT</a:t>
            </a:r>
            <a:endParaRPr lang="zh-CN" altLang="en-US" sz="1200" b="1" spc="20" dirty="0"/>
          </a:p>
        </p:txBody>
      </p:sp>
      <p:sp>
        <p:nvSpPr>
          <p:cNvPr id="7" name="矩形 6"/>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椭圆 7"/>
          <p:cNvSpPr/>
          <p:nvPr/>
        </p:nvSpPr>
        <p:spPr>
          <a:xfrm>
            <a:off x="3203575" y="35306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1" name="直接连接符 10"/>
          <p:cNvCxnSpPr/>
          <p:nvPr/>
        </p:nvCxnSpPr>
        <p:spPr>
          <a:xfrm flipH="1" flipV="1">
            <a:off x="2499995" y="2826385"/>
            <a:ext cx="730250" cy="7308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74370" y="2830195"/>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61035" y="2458085"/>
            <a:ext cx="2207260" cy="368300"/>
          </a:xfrm>
          <a:prstGeom prst="rect">
            <a:avLst/>
          </a:prstGeom>
          <a:noFill/>
        </p:spPr>
        <p:txBody>
          <a:bodyPr wrap="square" lIns="0" rIns="0" rtlCol="0">
            <a:spAutoFit/>
          </a:bodyPr>
          <a:lstStyle/>
          <a:p>
            <a:pPr algn="l"/>
            <a:r>
              <a:rPr lang="en-US" altLang="zh-CN" dirty="0">
                <a:latin typeface="Novecento wide Bold" panose="00000805000000000000" charset="0"/>
                <a:cs typeface="Novecento wide Bold" panose="00000805000000000000" charset="0"/>
              </a:rPr>
              <a:t>PART.1  SARIA</a:t>
            </a:r>
          </a:p>
        </p:txBody>
      </p:sp>
      <p:sp>
        <p:nvSpPr>
          <p:cNvPr id="14" name="矩形 13"/>
          <p:cNvSpPr/>
          <p:nvPr/>
        </p:nvSpPr>
        <p:spPr>
          <a:xfrm>
            <a:off x="674370" y="2389505"/>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文本框 15"/>
          <p:cNvSpPr txBox="1"/>
          <p:nvPr/>
        </p:nvSpPr>
        <p:spPr>
          <a:xfrm>
            <a:off x="676275" y="2375535"/>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DEFENDER.</a:t>
            </a:r>
          </a:p>
        </p:txBody>
      </p:sp>
      <p:sp>
        <p:nvSpPr>
          <p:cNvPr id="17" name="矩形 16"/>
          <p:cNvSpPr/>
          <p:nvPr/>
        </p:nvSpPr>
        <p:spPr>
          <a:xfrm>
            <a:off x="523240" y="2314575"/>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21" name="矩形 20"/>
          <p:cNvSpPr/>
          <p:nvPr/>
        </p:nvSpPr>
        <p:spPr>
          <a:xfrm rot="5400000">
            <a:off x="616585" y="2146300"/>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22" name="文本框 21"/>
          <p:cNvSpPr txBox="1"/>
          <p:nvPr/>
        </p:nvSpPr>
        <p:spPr>
          <a:xfrm>
            <a:off x="676275" y="2893060"/>
            <a:ext cx="1684655" cy="122555"/>
          </a:xfrm>
          <a:prstGeom prst="rect">
            <a:avLst/>
          </a:prstGeom>
          <a:noFill/>
        </p:spPr>
        <p:txBody>
          <a:bodyPr wrap="square" lIns="0" tIns="0" rIns="0" bIns="0" rtlCol="0">
            <a:spAutoFit/>
          </a:bodyPr>
          <a:lstStyle/>
          <a:p>
            <a:r>
              <a:rPr lang="en-US" altLang="zh-CN" sz="800" dirty="0">
                <a:latin typeface="Source Han Sans Regular" panose="020B0500000000000000" charset="-122"/>
                <a:ea typeface="Source Han Sans Regular" panose="020B0500000000000000" charset="-122"/>
              </a:rPr>
              <a:t>SAIDIEWODECHAOREN</a:t>
            </a:r>
          </a:p>
        </p:txBody>
      </p:sp>
      <p:sp>
        <p:nvSpPr>
          <p:cNvPr id="23" name="椭圆 22"/>
          <p:cNvSpPr/>
          <p:nvPr/>
        </p:nvSpPr>
        <p:spPr>
          <a:xfrm>
            <a:off x="5891530" y="3090545"/>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4" name="直接连接符 23"/>
          <p:cNvCxnSpPr/>
          <p:nvPr/>
        </p:nvCxnSpPr>
        <p:spPr>
          <a:xfrm flipH="1">
            <a:off x="5362575" y="3152140"/>
            <a:ext cx="528955" cy="5295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527425" y="368173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14090" y="3309620"/>
            <a:ext cx="2207260" cy="368300"/>
          </a:xfrm>
          <a:prstGeom prst="rect">
            <a:avLst/>
          </a:prstGeom>
          <a:noFill/>
        </p:spPr>
        <p:txBody>
          <a:bodyPr wrap="square" lIns="0" rIns="0" rtlCol="0">
            <a:spAutoFit/>
          </a:bodyPr>
          <a:lstStyle/>
          <a:p>
            <a:pPr algn="l"/>
            <a:r>
              <a:rPr lang="en-US" altLang="zh-CN">
                <a:latin typeface="Novecento wide Bold" panose="00000805000000000000" charset="0"/>
                <a:cs typeface="Novecento wide Bold" panose="00000805000000000000" charset="0"/>
              </a:rPr>
              <a:t>PART.2 IFRIT</a:t>
            </a:r>
          </a:p>
        </p:txBody>
      </p:sp>
      <p:sp>
        <p:nvSpPr>
          <p:cNvPr id="27" name="矩形 26"/>
          <p:cNvSpPr/>
          <p:nvPr/>
        </p:nvSpPr>
        <p:spPr>
          <a:xfrm>
            <a:off x="3527425" y="3241040"/>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文本框 27"/>
          <p:cNvSpPr txBox="1"/>
          <p:nvPr/>
        </p:nvSpPr>
        <p:spPr>
          <a:xfrm>
            <a:off x="3529330" y="3227070"/>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CASTER.</a:t>
            </a:r>
          </a:p>
        </p:txBody>
      </p:sp>
      <p:sp>
        <p:nvSpPr>
          <p:cNvPr id="29" name="矩形 28"/>
          <p:cNvSpPr/>
          <p:nvPr/>
        </p:nvSpPr>
        <p:spPr>
          <a:xfrm>
            <a:off x="3376295" y="316611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0" name="矩形 29"/>
          <p:cNvSpPr/>
          <p:nvPr/>
        </p:nvSpPr>
        <p:spPr>
          <a:xfrm rot="5400000">
            <a:off x="3469640" y="299783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1" name="文本框 30"/>
          <p:cNvSpPr txBox="1"/>
          <p:nvPr/>
        </p:nvSpPr>
        <p:spPr>
          <a:xfrm>
            <a:off x="3529330" y="3744595"/>
            <a:ext cx="1684655" cy="24574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WODEIXIANGBANFAFANGXAIQU</a:t>
            </a:r>
          </a:p>
          <a:p>
            <a:r>
              <a:rPr lang="en-US" altLang="zh-CN" sz="800">
                <a:latin typeface="Source Han Sans Regular" panose="020B0500000000000000" charset="-122"/>
                <a:ea typeface="Source Han Sans Regular" panose="020B0500000000000000" charset="-122"/>
              </a:rPr>
              <a:t>WOWUDIDEXIAOHUOLONG</a:t>
            </a:r>
          </a:p>
        </p:txBody>
      </p:sp>
      <p:sp>
        <p:nvSpPr>
          <p:cNvPr id="32" name="椭圆 31"/>
          <p:cNvSpPr/>
          <p:nvPr/>
        </p:nvSpPr>
        <p:spPr>
          <a:xfrm>
            <a:off x="7860030" y="239649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3" name="直接连接符 32"/>
          <p:cNvCxnSpPr/>
          <p:nvPr/>
        </p:nvCxnSpPr>
        <p:spPr>
          <a:xfrm flipH="1">
            <a:off x="7917180" y="1866900"/>
            <a:ext cx="528955" cy="5295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444230" y="186563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8444230" y="1424940"/>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6" name="文本框 35"/>
          <p:cNvSpPr txBox="1"/>
          <p:nvPr/>
        </p:nvSpPr>
        <p:spPr>
          <a:xfrm>
            <a:off x="8446135" y="1410970"/>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MEDIC.</a:t>
            </a:r>
          </a:p>
        </p:txBody>
      </p:sp>
      <p:sp>
        <p:nvSpPr>
          <p:cNvPr id="37" name="矩形 36"/>
          <p:cNvSpPr/>
          <p:nvPr/>
        </p:nvSpPr>
        <p:spPr>
          <a:xfrm>
            <a:off x="8293100" y="135001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8" name="矩形 37"/>
          <p:cNvSpPr/>
          <p:nvPr/>
        </p:nvSpPr>
        <p:spPr>
          <a:xfrm rot="5400000">
            <a:off x="8386445" y="118173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9" name="文本框 38"/>
          <p:cNvSpPr txBox="1"/>
          <p:nvPr/>
        </p:nvSpPr>
        <p:spPr>
          <a:xfrm>
            <a:off x="8446135" y="1918970"/>
            <a:ext cx="2465705" cy="12255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KESHIHEMODEXIAOFEIJIZHENDEHENHAOYONG</a:t>
            </a:r>
          </a:p>
        </p:txBody>
      </p:sp>
      <p:sp>
        <p:nvSpPr>
          <p:cNvPr id="40" name="文本框 39"/>
          <p:cNvSpPr txBox="1"/>
          <p:nvPr/>
        </p:nvSpPr>
        <p:spPr>
          <a:xfrm>
            <a:off x="8446135" y="1496060"/>
            <a:ext cx="2207260" cy="368300"/>
          </a:xfrm>
          <a:prstGeom prst="rect">
            <a:avLst/>
          </a:prstGeom>
          <a:noFill/>
        </p:spPr>
        <p:txBody>
          <a:bodyPr wrap="square" lIns="0" rIns="0" rtlCol="0">
            <a:spAutoFit/>
          </a:bodyPr>
          <a:lstStyle/>
          <a:p>
            <a:pPr algn="l"/>
            <a:r>
              <a:rPr lang="en-US" altLang="zh-CN">
                <a:latin typeface="Novecento wide Bold" panose="00000805000000000000" charset="0"/>
                <a:cs typeface="Novecento wide Bold" panose="00000805000000000000" charset="0"/>
              </a:rPr>
              <a:t>PART.3 SILENCE</a:t>
            </a:r>
          </a:p>
        </p:txBody>
      </p:sp>
      <p:sp>
        <p:nvSpPr>
          <p:cNvPr id="41" name="椭圆 40"/>
          <p:cNvSpPr/>
          <p:nvPr/>
        </p:nvSpPr>
        <p:spPr>
          <a:xfrm>
            <a:off x="8362315" y="415544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42" name="直接连接符 41"/>
          <p:cNvCxnSpPr/>
          <p:nvPr/>
        </p:nvCxnSpPr>
        <p:spPr>
          <a:xfrm flipH="1" flipV="1">
            <a:off x="8420100" y="4227195"/>
            <a:ext cx="537845" cy="5391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956040" y="476758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8956040" y="4326890"/>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文本框 45"/>
          <p:cNvSpPr txBox="1"/>
          <p:nvPr/>
        </p:nvSpPr>
        <p:spPr>
          <a:xfrm>
            <a:off x="8957945" y="4312920"/>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SUPPORTER.</a:t>
            </a:r>
          </a:p>
        </p:txBody>
      </p:sp>
      <p:sp>
        <p:nvSpPr>
          <p:cNvPr id="47" name="矩形 46"/>
          <p:cNvSpPr/>
          <p:nvPr/>
        </p:nvSpPr>
        <p:spPr>
          <a:xfrm>
            <a:off x="8804910" y="425196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48" name="矩形 47"/>
          <p:cNvSpPr/>
          <p:nvPr/>
        </p:nvSpPr>
        <p:spPr>
          <a:xfrm rot="5400000">
            <a:off x="8898255" y="408368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49" name="文本框 48"/>
          <p:cNvSpPr txBox="1"/>
          <p:nvPr/>
        </p:nvSpPr>
        <p:spPr>
          <a:xfrm>
            <a:off x="8957945" y="4820920"/>
            <a:ext cx="2465705" cy="12255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ZAOQIDANREN YONGYUANDESHEN</a:t>
            </a:r>
          </a:p>
        </p:txBody>
      </p:sp>
      <p:sp>
        <p:nvSpPr>
          <p:cNvPr id="50" name="文本框 49"/>
          <p:cNvSpPr txBox="1"/>
          <p:nvPr/>
        </p:nvSpPr>
        <p:spPr>
          <a:xfrm>
            <a:off x="8957945" y="4398010"/>
            <a:ext cx="2207260" cy="368300"/>
          </a:xfrm>
          <a:prstGeom prst="rect">
            <a:avLst/>
          </a:prstGeom>
          <a:noFill/>
        </p:spPr>
        <p:txBody>
          <a:bodyPr wrap="square" lIns="0" rIns="0" rtlCol="0">
            <a:spAutoFit/>
          </a:bodyPr>
          <a:lstStyle/>
          <a:p>
            <a:pPr algn="l"/>
            <a:r>
              <a:rPr lang="en-US" altLang="zh-CN">
                <a:latin typeface="Novecento wide Bold" panose="00000805000000000000" charset="0"/>
                <a:cs typeface="Novecento wide Bold" panose="00000805000000000000" charset="0"/>
              </a:rPr>
              <a:t>PART.4 MAYER</a:t>
            </a:r>
          </a:p>
        </p:txBody>
      </p:sp>
      <p:sp>
        <p:nvSpPr>
          <p:cNvPr id="53" name="矩形 52"/>
          <p:cNvSpPr/>
          <p:nvPr/>
        </p:nvSpPr>
        <p:spPr>
          <a:xfrm>
            <a:off x="6729095" y="3241040"/>
            <a:ext cx="1927860" cy="109220"/>
          </a:xfrm>
          <a:prstGeom prst="rect">
            <a:avLst/>
          </a:prstGeom>
          <a:solidFill>
            <a:schemeClr val="bg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椭圆 53"/>
          <p:cNvSpPr/>
          <p:nvPr/>
        </p:nvSpPr>
        <p:spPr>
          <a:xfrm>
            <a:off x="8731885" y="3248660"/>
            <a:ext cx="78105" cy="80645"/>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8696960" y="3213735"/>
            <a:ext cx="149860" cy="149860"/>
          </a:xfrm>
          <a:prstGeom prst="ellipse">
            <a:avLst/>
          </a:prstGeom>
          <a:noFill/>
          <a:ln>
            <a:solidFill>
              <a:schemeClr val="bg1">
                <a:alpha val="60000"/>
              </a:schemeClr>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6729095" y="3234055"/>
            <a:ext cx="1494790" cy="122555"/>
          </a:xfrm>
          <a:prstGeom prst="rect">
            <a:avLst/>
          </a:prstGeom>
          <a:noFill/>
        </p:spPr>
        <p:txBody>
          <a:bodyPr wrap="square" lIns="0" tIns="0" rIns="0" bIns="0" rtlCol="0">
            <a:spAutoFit/>
          </a:bodyPr>
          <a:lstStyle/>
          <a:p>
            <a:r>
              <a:rPr lang="en-US" altLang="zh-CN" sz="800" dirty="0">
                <a:latin typeface="Source Han Sans Heavy" panose="020B0A00000000000000" charset="-122"/>
                <a:ea typeface="Source Han Sans Heavy" panose="020B0A00000000000000" charset="-122"/>
              </a:rPr>
              <a:t>Virtual Cat</a:t>
            </a:r>
          </a:p>
        </p:txBody>
      </p:sp>
      <p:sp>
        <p:nvSpPr>
          <p:cNvPr id="2" name="文本框 1"/>
          <p:cNvSpPr txBox="1"/>
          <p:nvPr/>
        </p:nvSpPr>
        <p:spPr>
          <a:xfrm>
            <a:off x="12452985" y="2617470"/>
            <a:ext cx="2926080" cy="2306955"/>
          </a:xfrm>
          <a:prstGeom prst="rect">
            <a:avLst/>
          </a:prstGeom>
          <a:noFill/>
        </p:spPr>
        <p:txBody>
          <a:bodyPr wrap="none" rtlCol="0">
            <a:spAutoFit/>
          </a:bodyPr>
          <a:lstStyle/>
          <a:p>
            <a:pPr algn="l"/>
            <a:r>
              <a:rPr lang="zh-CN" altLang="en-US">
                <a:highlight>
                  <a:srgbClr val="FFFF00"/>
                </a:highlight>
              </a:rPr>
              <a:t>建议内容：内容介绍、目录</a:t>
            </a:r>
            <a:br>
              <a:rPr lang="zh-CN" altLang="en-US">
                <a:highlight>
                  <a:srgbClr val="FFFF00"/>
                </a:highlight>
              </a:rPr>
            </a:br>
            <a:r>
              <a:rPr lang="zh-CN" altLang="en-US">
                <a:highlight>
                  <a:srgbClr val="FFFF00"/>
                </a:highlight>
              </a:rPr>
              <a:t>图内元素内容位置均可调整</a:t>
            </a:r>
            <a:br>
              <a:rPr lang="zh-CN" altLang="en-US">
                <a:highlight>
                  <a:srgbClr val="FFFF00"/>
                </a:highlight>
              </a:rPr>
            </a:br>
            <a:endParaRPr lang="zh-CN" altLang="en-US">
              <a:highlight>
                <a:srgbClr val="FFFF00"/>
              </a:highlight>
            </a:endParaRP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3" name="文本框 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grpSp>
        <p:nvGrpSpPr>
          <p:cNvPr id="4" name="左上">
            <a:extLst>
              <a:ext uri="{FF2B5EF4-FFF2-40B4-BE49-F238E27FC236}">
                <a16:creationId xmlns:a16="http://schemas.microsoft.com/office/drawing/2014/main" id="{BB1719C3-6489-27D3-0216-D75FBB82A4AA}"/>
              </a:ext>
            </a:extLst>
          </p:cNvPr>
          <p:cNvGrpSpPr/>
          <p:nvPr/>
        </p:nvGrpSpPr>
        <p:grpSpPr>
          <a:xfrm>
            <a:off x="332012" y="399161"/>
            <a:ext cx="2921727" cy="983162"/>
            <a:chOff x="332012" y="399161"/>
            <a:chExt cx="2921727" cy="983162"/>
          </a:xfrm>
        </p:grpSpPr>
        <p:sp>
          <p:nvSpPr>
            <p:cNvPr id="9" name="文本框 8">
              <a:extLst>
                <a:ext uri="{FF2B5EF4-FFF2-40B4-BE49-F238E27FC236}">
                  <a16:creationId xmlns:a16="http://schemas.microsoft.com/office/drawing/2014/main" id="{D99FE911-5541-D437-4652-6C6F7FC0EF91}"/>
                </a:ext>
              </a:extLst>
            </p:cNvPr>
            <p:cNvSpPr txBox="1"/>
            <p:nvPr/>
          </p:nvSpPr>
          <p:spPr>
            <a:xfrm>
              <a:off x="356089" y="768493"/>
              <a:ext cx="2696549" cy="246221"/>
            </a:xfrm>
            <a:prstGeom prst="rect">
              <a:avLst/>
            </a:prstGeom>
            <a:noFill/>
          </p:spPr>
          <p:txBody>
            <a:bodyPr wrap="square" rtlCol="0">
              <a:spAutoFit/>
            </a:bodyPr>
            <a:lstStyle/>
            <a:p>
              <a:r>
                <a:rPr lang="en-US" altLang="zh-CN" sz="1000" b="1" spc="100" dirty="0">
                  <a:latin typeface="微软雅黑" panose="020B0503020204020204" pitchFamily="34" charset="-122"/>
                </a:rPr>
                <a:t>CHAPTER 4</a:t>
              </a:r>
              <a:endParaRPr lang="zh-CN" altLang="en-US" sz="950" b="1" spc="20" dirty="0"/>
            </a:p>
          </p:txBody>
        </p:sp>
        <p:sp>
          <p:nvSpPr>
            <p:cNvPr id="10" name="文本框 9">
              <a:extLst>
                <a:ext uri="{FF2B5EF4-FFF2-40B4-BE49-F238E27FC236}">
                  <a16:creationId xmlns:a16="http://schemas.microsoft.com/office/drawing/2014/main" id="{999A30ED-E6BC-380C-6566-7F21CA3D3F42}"/>
                </a:ext>
              </a:extLst>
            </p:cNvPr>
            <p:cNvSpPr txBox="1"/>
            <p:nvPr/>
          </p:nvSpPr>
          <p:spPr>
            <a:xfrm>
              <a:off x="332012" y="429939"/>
              <a:ext cx="2043405" cy="430887"/>
            </a:xfrm>
            <a:prstGeom prst="rect">
              <a:avLst/>
            </a:prstGeom>
            <a:noFill/>
          </p:spPr>
          <p:txBody>
            <a:bodyPr wrap="square" rtlCol="0">
              <a:spAutoFit/>
            </a:bodyPr>
            <a:lstStyle/>
            <a:p>
              <a:r>
                <a:rPr lang="en-US" altLang="zh-CN" sz="2200" b="1" dirty="0">
                  <a:solidFill>
                    <a:srgbClr val="050C0A"/>
                  </a:solidFill>
                  <a:latin typeface="微软雅黑" panose="020B0503020204020204" pitchFamily="34" charset="-122"/>
                  <a:ea typeface="微软雅黑" panose="020B0503020204020204" pitchFamily="34" charset="-122"/>
                  <a:cs typeface="Biome" panose="020B0502040204020203" pitchFamily="34" charset="0"/>
                </a:rPr>
                <a:t>VIRTUSL</a:t>
              </a:r>
            </a:p>
          </p:txBody>
        </p:sp>
        <p:sp>
          <p:nvSpPr>
            <p:cNvPr id="15" name="文本框 14">
              <a:extLst>
                <a:ext uri="{FF2B5EF4-FFF2-40B4-BE49-F238E27FC236}">
                  <a16:creationId xmlns:a16="http://schemas.microsoft.com/office/drawing/2014/main" id="{F3CD2A89-431D-2E81-6FD6-1E154063E004}"/>
                </a:ext>
              </a:extLst>
            </p:cNvPr>
            <p:cNvSpPr txBox="1"/>
            <p:nvPr/>
          </p:nvSpPr>
          <p:spPr>
            <a:xfrm>
              <a:off x="1530996" y="399161"/>
              <a:ext cx="1021703" cy="461665"/>
            </a:xfrm>
            <a:prstGeom prst="rect">
              <a:avLst/>
            </a:prstGeom>
            <a:noFill/>
          </p:spPr>
          <p:txBody>
            <a:bodyPr wrap="square" rtlCol="0">
              <a:spAutoFit/>
            </a:bodyPr>
            <a:lstStyle/>
            <a:p>
              <a:r>
                <a:rPr lang="en-US" altLang="zh-CN" sz="2400" b="1" dirty="0">
                  <a:solidFill>
                    <a:srgbClr val="050C0A"/>
                  </a:solidFill>
                  <a:latin typeface="微软雅黑" panose="020B0503020204020204" pitchFamily="34" charset="-122"/>
                  <a:ea typeface="微软雅黑" panose="020B0503020204020204" pitchFamily="34" charset="-122"/>
                </a:rPr>
                <a:t> </a:t>
              </a:r>
              <a:r>
                <a:rPr lang="en-US" altLang="zh-CN" sz="2200" b="1" dirty="0">
                  <a:solidFill>
                    <a:srgbClr val="050C0A"/>
                  </a:solidFill>
                  <a:latin typeface="微软雅黑" panose="020B0503020204020204" pitchFamily="34" charset="-122"/>
                  <a:ea typeface="微软雅黑" panose="020B0503020204020204" pitchFamily="34" charset="-122"/>
                </a:rPr>
                <a:t>CAT</a:t>
              </a:r>
            </a:p>
          </p:txBody>
        </p:sp>
        <p:grpSp>
          <p:nvGrpSpPr>
            <p:cNvPr id="18" name="组合 17">
              <a:extLst>
                <a:ext uri="{FF2B5EF4-FFF2-40B4-BE49-F238E27FC236}">
                  <a16:creationId xmlns:a16="http://schemas.microsoft.com/office/drawing/2014/main" id="{D434B5E7-C2F4-ADCF-C813-0676C1093611}"/>
                </a:ext>
              </a:extLst>
            </p:cNvPr>
            <p:cNvGrpSpPr/>
            <p:nvPr/>
          </p:nvGrpSpPr>
          <p:grpSpPr>
            <a:xfrm>
              <a:off x="356089" y="1005379"/>
              <a:ext cx="2897650" cy="376944"/>
              <a:chOff x="549764" y="1070847"/>
              <a:chExt cx="2897650" cy="376944"/>
            </a:xfrm>
          </p:grpSpPr>
          <p:sp>
            <p:nvSpPr>
              <p:cNvPr id="19" name="文本框 18">
                <a:extLst>
                  <a:ext uri="{FF2B5EF4-FFF2-40B4-BE49-F238E27FC236}">
                    <a16:creationId xmlns:a16="http://schemas.microsoft.com/office/drawing/2014/main" id="{90B4ED5F-86B3-1F9E-3807-5040FD27F238}"/>
                  </a:ext>
                </a:extLst>
              </p:cNvPr>
              <p:cNvSpPr txBox="1"/>
              <p:nvPr/>
            </p:nvSpPr>
            <p:spPr>
              <a:xfrm>
                <a:off x="549764" y="1078459"/>
                <a:ext cx="1174907" cy="369332"/>
              </a:xfrm>
              <a:prstGeom prst="rect">
                <a:avLst/>
              </a:prstGeom>
              <a:noFill/>
            </p:spPr>
            <p:txBody>
              <a:bodyPr wrap="square" rtlCol="0">
                <a:spAutoFit/>
              </a:bodyPr>
              <a:lstStyle/>
              <a:p>
                <a:r>
                  <a:rPr lang="en-US" altLang="zh-CN" dirty="0">
                    <a:solidFill>
                      <a:srgbClr val="050C0A"/>
                    </a:solidFill>
                    <a:latin typeface="微软雅黑" panose="020B0503020204020204" pitchFamily="34" charset="-122"/>
                    <a:ea typeface="微软雅黑" panose="020B0503020204020204" pitchFamily="34" charset="-122"/>
                  </a:rPr>
                  <a:t>PROJECT</a:t>
                </a:r>
                <a:endParaRPr lang="zh-CN" altLang="en-US" b="1" dirty="0">
                  <a:solidFill>
                    <a:srgbClr val="050C0A"/>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A760C232-BB8C-39E9-9FE5-E3B6C80A0097}"/>
                  </a:ext>
                </a:extLst>
              </p:cNvPr>
              <p:cNvSpPr txBox="1"/>
              <p:nvPr/>
            </p:nvSpPr>
            <p:spPr>
              <a:xfrm>
                <a:off x="1616731" y="1070847"/>
                <a:ext cx="1830683" cy="369332"/>
              </a:xfrm>
              <a:prstGeom prst="rect">
                <a:avLst/>
              </a:prstGeom>
              <a:noFill/>
            </p:spPr>
            <p:txBody>
              <a:bodyPr wrap="square" rtlCol="0">
                <a:spAutoFit/>
              </a:bodyPr>
              <a:lstStyle/>
              <a:p>
                <a:r>
                  <a:rPr lang="en-US" altLang="zh-CN" b="1" dirty="0">
                    <a:solidFill>
                      <a:srgbClr val="050C0A"/>
                    </a:solidFill>
                    <a:latin typeface="微软雅黑" panose="020B0503020204020204" pitchFamily="34" charset="-122"/>
                    <a:ea typeface="微软雅黑" panose="020B0503020204020204" pitchFamily="34" charset="-122"/>
                  </a:rPr>
                  <a:t>CONCLUSION</a:t>
                </a:r>
                <a:endParaRPr lang="zh-CN" altLang="en-US" b="1" dirty="0">
                  <a:solidFill>
                    <a:srgbClr val="050C0A"/>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8662670" y="6149340"/>
            <a:ext cx="3266440" cy="260350"/>
          </a:xfrm>
        </p:spPr>
        <p:txBody>
          <a:bodyPr>
            <a:normAutofit fontScale="97500"/>
          </a:bodyPr>
          <a:lstStyle/>
          <a:p>
            <a:r>
              <a:rPr lang="en-US" altLang="zh-CN" sz="1200" spc="20" dirty="0"/>
              <a:t>POWERED BY </a:t>
            </a:r>
            <a:r>
              <a:rPr lang="en-US" altLang="zh-CN" sz="1200" b="1" spc="20" dirty="0"/>
              <a:t>VCAT</a:t>
            </a:r>
            <a:endParaRPr lang="zh-CN" altLang="en-US" sz="1200" b="1" spc="20" dirty="0"/>
          </a:p>
        </p:txBody>
      </p:sp>
      <p:sp>
        <p:nvSpPr>
          <p:cNvPr id="4" name="矩形 3"/>
          <p:cNvSpPr/>
          <p:nvPr/>
        </p:nvSpPr>
        <p:spPr>
          <a:xfrm>
            <a:off x="11073130" y="6216015"/>
            <a:ext cx="420370" cy="1085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文本框 4"/>
          <p:cNvSpPr txBox="1"/>
          <p:nvPr/>
        </p:nvSpPr>
        <p:spPr>
          <a:xfrm>
            <a:off x="4726305" y="2809240"/>
            <a:ext cx="3105150" cy="583565"/>
          </a:xfrm>
          <a:prstGeom prst="rect">
            <a:avLst/>
          </a:prstGeom>
          <a:noFill/>
        </p:spPr>
        <p:txBody>
          <a:bodyPr wrap="square" rtlCol="0">
            <a:spAutoFit/>
          </a:bodyPr>
          <a:lstStyle/>
          <a:p>
            <a:pPr algn="just"/>
            <a:r>
              <a:rPr lang="en-US" altLang="zh-CN" sz="3200" dirty="0">
                <a:latin typeface="Novecento wide Bold" panose="00000805000000000000" charset="0"/>
                <a:ea typeface="Source Han Sans Heavy" panose="020B0A00000000000000" charset="-122"/>
                <a:cs typeface="Novecento wide Bold" panose="00000805000000000000" charset="0"/>
              </a:rPr>
              <a:t>THANK YOU</a:t>
            </a: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9" name="矩形 8"/>
          <p:cNvSpPr/>
          <p:nvPr/>
        </p:nvSpPr>
        <p:spPr>
          <a:xfrm>
            <a:off x="4440554" y="3431540"/>
            <a:ext cx="3316605" cy="412750"/>
          </a:xfrm>
          <a:prstGeom prst="rect">
            <a:avLst/>
          </a:prstGeom>
          <a:solidFill>
            <a:srgbClr val="C0A15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文本框 11"/>
          <p:cNvSpPr txBox="1"/>
          <p:nvPr/>
        </p:nvSpPr>
        <p:spPr>
          <a:xfrm>
            <a:off x="4494847" y="3351847"/>
            <a:ext cx="3164205" cy="492443"/>
          </a:xfrm>
          <a:prstGeom prst="rect">
            <a:avLst/>
          </a:prstGeom>
          <a:noFill/>
          <a:ln>
            <a:noFill/>
          </a:ln>
        </p:spPr>
        <p:txBody>
          <a:bodyPr vert="horz" wrap="square" lIns="0" tIns="0" rIns="0" bIns="0" rtlCol="0">
            <a:spAutoFit/>
          </a:bodyPr>
          <a:lstStyle/>
          <a:p>
            <a:pPr marL="36195" algn="ctr" fontAlgn="auto">
              <a:lnSpc>
                <a:spcPct val="100000"/>
              </a:lnSpc>
              <a:spcBef>
                <a:spcPts val="0"/>
              </a:spcBef>
              <a:spcAft>
                <a:spcPts val="1800"/>
              </a:spcAft>
            </a:pPr>
            <a:r>
              <a:rPr lang="en-US" altLang="zh-CN" sz="3200" dirty="0">
                <a:solidFill>
                  <a:schemeClr val="bg1"/>
                </a:solidFill>
                <a:latin typeface="Novecento wide Bold" panose="00000805000000000000" charset="0"/>
                <a:ea typeface="Source Han Sans Heavy" panose="020B0A00000000000000" charset="-122"/>
                <a:cs typeface="Novecento wide Bold" panose="00000805000000000000" charset="0"/>
              </a:rPr>
              <a:t>VIRTUAL_CAT</a:t>
            </a:r>
          </a:p>
        </p:txBody>
      </p:sp>
    </p:spTree>
    <p:extLst>
      <p:ext uri="{BB962C8B-B14F-4D97-AF65-F5344CB8AC3E}">
        <p14:creationId xmlns:p14="http://schemas.microsoft.com/office/powerpoint/2010/main" val="41032739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606675"/>
            <a:ext cx="2038350" cy="1263015"/>
          </a:xfrm>
          <a:prstGeom prst="rect">
            <a:avLst/>
          </a:prstGeom>
          <a:noFill/>
        </p:spPr>
        <p:txBody>
          <a:bodyPr wrap="square" lIns="46990" tIns="46990" rIns="46990" bIns="46990" rtlCol="0" anchor="ctr" anchorCtr="0">
            <a:spAutoFit/>
          </a:bodyPr>
          <a:lstStyle/>
          <a:p>
            <a:pPr algn="ctr"/>
            <a:r>
              <a:rPr lang="en-US" altLang="zh-CN" sz="4000" b="1">
                <a:solidFill>
                  <a:schemeClr val="bg1"/>
                </a:solidFill>
                <a:latin typeface="Novecento wide Bold" panose="00000805000000000000" charset="0"/>
                <a:cs typeface="Novecento wide Bold" panose="00000805000000000000" charset="0"/>
              </a:rPr>
              <a:t>HELLO</a:t>
            </a:r>
          </a:p>
          <a:p>
            <a:pPr algn="ctr"/>
            <a:r>
              <a:rPr lang="en-US" altLang="zh-CN" sz="3600" b="1">
                <a:solidFill>
                  <a:schemeClr val="bg1"/>
                </a:solidFill>
                <a:latin typeface="Novecento wide Bold" panose="00000805000000000000" charset="0"/>
                <a:cs typeface="Novecento wide Bold" panose="00000805000000000000" charset="0"/>
              </a:rPr>
              <a:t>WORLD</a:t>
            </a:r>
          </a:p>
        </p:txBody>
      </p:sp>
      <p:sp>
        <p:nvSpPr>
          <p:cNvPr id="17" name="文本框 16"/>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a:latin typeface="Novecento wide Bold" panose="00000805000000000000" charset="0"/>
                <a:cs typeface="Novecento wide Bold" panose="00000805000000000000" charset="0"/>
              </a:rPr>
              <a:t>RHINE LAB</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rPr>
              <a:t>SYNTHESIZe     INFORMATION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rPr>
              <a:t>ANALYSIS    </a:t>
            </a:r>
            <a:r>
              <a:rPr lang="en-US" altLang="zh-CN" sz="200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8874760" y="4685665"/>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998585" y="4225290"/>
            <a:ext cx="3106420" cy="460375"/>
          </a:xfrm>
          <a:prstGeom prst="rect">
            <a:avLst/>
          </a:prstGeom>
          <a:noFill/>
        </p:spPr>
        <p:txBody>
          <a:bodyPr wrap="square" rtlCol="0">
            <a:spAutoFit/>
          </a:bodyPr>
          <a:lstStyle/>
          <a:p>
            <a:r>
              <a:rPr lang="en-US" altLang="zh-CN" sz="2400">
                <a:latin typeface="Novecento wide Bold" panose="00000805000000000000" charset="0"/>
                <a:cs typeface="Novecento wide Bold" panose="00000805000000000000" charset="0"/>
              </a:rPr>
              <a:t>NAMENAME NAME</a:t>
            </a:r>
          </a:p>
        </p:txBody>
      </p:sp>
      <p:sp>
        <p:nvSpPr>
          <p:cNvPr id="23" name="文本框 22"/>
          <p:cNvSpPr txBox="1"/>
          <p:nvPr/>
        </p:nvSpPr>
        <p:spPr>
          <a:xfrm>
            <a:off x="8998585" y="4095115"/>
            <a:ext cx="1856740" cy="306705"/>
          </a:xfrm>
          <a:prstGeom prst="rect">
            <a:avLst/>
          </a:prstGeom>
          <a:noFill/>
        </p:spPr>
        <p:txBody>
          <a:bodyPr wrap="square" rtlCol="0">
            <a:spAutoFit/>
          </a:bodyPr>
          <a:lstStyle/>
          <a:p>
            <a:r>
              <a:rPr lang="en-US" altLang="zh-CN" sz="1400">
                <a:latin typeface="Novecento wide Medium" panose="00000605000000000000" charset="0"/>
                <a:cs typeface="Novecento wide Medium" panose="00000605000000000000" charset="0"/>
              </a:rPr>
              <a:t>title</a:t>
            </a:r>
          </a:p>
        </p:txBody>
      </p:sp>
      <p:sp>
        <p:nvSpPr>
          <p:cNvPr id="24" name="文本框 23"/>
          <p:cNvSpPr txBox="1"/>
          <p:nvPr/>
        </p:nvSpPr>
        <p:spPr>
          <a:xfrm>
            <a:off x="9048115" y="4711700"/>
            <a:ext cx="1856740" cy="306705"/>
          </a:xfrm>
          <a:prstGeom prst="rect">
            <a:avLst/>
          </a:prstGeom>
          <a:noFill/>
        </p:spPr>
        <p:txBody>
          <a:bodyPr wrap="square" rtlCol="0">
            <a:spAutoFit/>
          </a:bodyPr>
          <a:lstStyle/>
          <a:p>
            <a:r>
              <a:rPr lang="en-US" altLang="zh-CN" sz="1400">
                <a:latin typeface="Novecento wide Medium" panose="00000605000000000000" charset="0"/>
                <a:cs typeface="Novecento wide Medium" panose="00000605000000000000" charset="0"/>
              </a:rPr>
              <a:t>UID</a:t>
            </a: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0" name="图片 19" descr="F:\设计相关\莱茵PPT\背景小元素2.png背景小元素2"/>
          <p:cNvPicPr>
            <a:picLocks noChangeAspect="1"/>
          </p:cNvPicPr>
          <p:nvPr/>
        </p:nvPicPr>
        <p:blipFill>
          <a:blip r:embed="rId3"/>
          <a:srcRect l="10804" t="22319" r="72139" b="52730"/>
          <a:stretch>
            <a:fillRect/>
          </a:stretch>
        </p:blipFill>
        <p:spPr>
          <a:xfrm>
            <a:off x="-49530" y="1564640"/>
            <a:ext cx="1847215" cy="1519555"/>
          </a:xfrm>
          <a:prstGeom prst="rect">
            <a:avLst/>
          </a:prstGeom>
        </p:spPr>
      </p:pic>
      <p:sp>
        <p:nvSpPr>
          <p:cNvPr id="34" name="矩形 33"/>
          <p:cNvSpPr/>
          <p:nvPr/>
        </p:nvSpPr>
        <p:spPr>
          <a:xfrm>
            <a:off x="8296275" y="4297680"/>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descr="F:\设计相关\莱茵PPT\背景小元素2.png背景小元素2"/>
          <p:cNvPicPr>
            <a:picLocks noChangeAspect="1"/>
          </p:cNvPicPr>
          <p:nvPr/>
        </p:nvPicPr>
        <p:blipFill>
          <a:blip r:embed="rId3"/>
          <a:srcRect l="10804" t="62931" r="72139" b="18103"/>
          <a:stretch>
            <a:fillRect/>
          </a:stretch>
        </p:blipFill>
        <p:spPr>
          <a:xfrm>
            <a:off x="-49530" y="4425950"/>
            <a:ext cx="1847215" cy="1155065"/>
          </a:xfrm>
          <a:prstGeom prst="rect">
            <a:avLst/>
          </a:prstGeom>
        </p:spPr>
      </p:pic>
      <p:sp>
        <p:nvSpPr>
          <p:cNvPr id="11" name="文本框 10"/>
          <p:cNvSpPr txBox="1"/>
          <p:nvPr/>
        </p:nvSpPr>
        <p:spPr>
          <a:xfrm>
            <a:off x="12465685" y="2940050"/>
            <a:ext cx="2882265" cy="1753235"/>
          </a:xfrm>
          <a:prstGeom prst="rect">
            <a:avLst/>
          </a:prstGeom>
          <a:noFill/>
        </p:spPr>
        <p:txBody>
          <a:bodyPr wrap="none" rtlCol="0">
            <a:spAutoFit/>
          </a:bodyPr>
          <a:lstStyle/>
          <a:p>
            <a:pPr algn="l"/>
            <a:r>
              <a:rPr lang="zh-CN" altLang="en-US" dirty="0">
                <a:highlight>
                  <a:srgbClr val="FFFF00"/>
                </a:highlight>
              </a:rPr>
              <a:t>建议内容：人物介绍</a:t>
            </a:r>
          </a:p>
          <a:p>
            <a:pPr algn="l"/>
            <a:endParaRPr lang="zh-CN" altLang="en-US" dirty="0">
              <a:highlight>
                <a:srgbClr val="FFFF00"/>
              </a:highlight>
            </a:endParaRPr>
          </a:p>
          <a:p>
            <a:pPr algn="l"/>
            <a:r>
              <a:rPr lang="zh-CN" altLang="en-US" dirty="0">
                <a:highlight>
                  <a:srgbClr val="FFFF00"/>
                </a:highlight>
                <a:sym typeface="+mn-ea"/>
              </a:rPr>
              <a:t>英文字体：Novecento wide </a:t>
            </a:r>
            <a:br>
              <a:rPr lang="zh-CN" altLang="en-US" dirty="0">
                <a:highlight>
                  <a:srgbClr val="FFFF00"/>
                </a:highlight>
                <a:sym typeface="+mn-ea"/>
              </a:rPr>
            </a:br>
            <a:r>
              <a:rPr lang="zh-CN" altLang="en-US" dirty="0">
                <a:highlight>
                  <a:srgbClr val="FFFF00"/>
                </a:highlight>
                <a:sym typeface="+mn-ea"/>
              </a:rPr>
              <a:t>中文字体：思源黑体</a:t>
            </a:r>
            <a:br>
              <a:rPr lang="zh-CN" altLang="en-US" dirty="0">
                <a:highlight>
                  <a:srgbClr val="FFFF00"/>
                </a:highlight>
                <a:sym typeface="+mn-ea"/>
              </a:rPr>
            </a:br>
            <a:br>
              <a:rPr lang="zh-CN" altLang="en-US" dirty="0">
                <a:highlight>
                  <a:srgbClr val="FFFF00"/>
                </a:highlight>
                <a:sym typeface="+mn-ea"/>
              </a:rPr>
            </a:br>
            <a:endParaRPr lang="en-US" altLang="zh-CN" dirty="0">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Tree>
    <p:extLst>
      <p:ext uri="{BB962C8B-B14F-4D97-AF65-F5344CB8AC3E}">
        <p14:creationId xmlns:p14="http://schemas.microsoft.com/office/powerpoint/2010/main" val="17008768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室内, 桌子, 大, 梳子&#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左上"/>
          <p:cNvGrpSpPr/>
          <p:nvPr/>
        </p:nvGrpSpPr>
        <p:grpSpPr>
          <a:xfrm>
            <a:off x="313352" y="399161"/>
            <a:ext cx="2745339" cy="992683"/>
            <a:chOff x="313352" y="399161"/>
            <a:chExt cx="2745339" cy="992683"/>
          </a:xfrm>
        </p:grpSpPr>
        <p:sp>
          <p:nvSpPr>
            <p:cNvPr id="8" name="文本框 7"/>
            <p:cNvSpPr txBox="1"/>
            <p:nvPr/>
          </p:nvSpPr>
          <p:spPr>
            <a:xfrm>
              <a:off x="362142" y="798671"/>
              <a:ext cx="2696549" cy="238527"/>
            </a:xfrm>
            <a:prstGeom prst="rect">
              <a:avLst/>
            </a:prstGeom>
            <a:noFill/>
          </p:spPr>
          <p:txBody>
            <a:bodyPr wrap="square" rtlCol="0">
              <a:spAutoFit/>
            </a:bodyPr>
            <a:lstStyle/>
            <a:p>
              <a:r>
                <a:rPr lang="en-US" altLang="zh-CN" sz="950" b="1" spc="20" dirty="0"/>
                <a:t>CHAPTER 0</a:t>
              </a:r>
              <a:endParaRPr lang="zh-CN" altLang="en-US" sz="950" b="1" spc="20" dirty="0"/>
            </a:p>
          </p:txBody>
        </p:sp>
        <p:sp>
          <p:nvSpPr>
            <p:cNvPr id="9" name="文本框 8"/>
            <p:cNvSpPr txBox="1"/>
            <p:nvPr/>
          </p:nvSpPr>
          <p:spPr>
            <a:xfrm>
              <a:off x="332012" y="429939"/>
              <a:ext cx="2043405" cy="430887"/>
            </a:xfrm>
            <a:prstGeom prst="rect">
              <a:avLst/>
            </a:prstGeom>
            <a:noFill/>
          </p:spPr>
          <p:txBody>
            <a:bodyPr wrap="square" rtlCol="0">
              <a:spAutoFit/>
            </a:bodyPr>
            <a:lstStyle/>
            <a:p>
              <a:r>
                <a:rPr lang="en-US" altLang="zh-CN" sz="2200" b="1" dirty="0">
                  <a:solidFill>
                    <a:srgbClr val="050C0A"/>
                  </a:solidFill>
                  <a:latin typeface="微软雅黑" panose="020B0503020204020204" pitchFamily="34" charset="-122"/>
                  <a:ea typeface="微软雅黑" panose="020B0503020204020204" pitchFamily="34" charset="-122"/>
                  <a:cs typeface="Biome" panose="020B0502040204020203" pitchFamily="34" charset="0"/>
                </a:rPr>
                <a:t>VIRTUSL</a:t>
              </a:r>
            </a:p>
          </p:txBody>
        </p:sp>
        <p:sp>
          <p:nvSpPr>
            <p:cNvPr id="10" name="文本框 9"/>
            <p:cNvSpPr txBox="1"/>
            <p:nvPr/>
          </p:nvSpPr>
          <p:spPr>
            <a:xfrm>
              <a:off x="1530996" y="399161"/>
              <a:ext cx="1021703" cy="461665"/>
            </a:xfrm>
            <a:prstGeom prst="rect">
              <a:avLst/>
            </a:prstGeom>
            <a:noFill/>
          </p:spPr>
          <p:txBody>
            <a:bodyPr wrap="square" rtlCol="0">
              <a:spAutoFit/>
            </a:bodyPr>
            <a:lstStyle/>
            <a:p>
              <a:r>
                <a:rPr lang="en-US" altLang="zh-CN" sz="2400" b="1" dirty="0">
                  <a:solidFill>
                    <a:srgbClr val="050C0A"/>
                  </a:solidFill>
                  <a:latin typeface="微软雅黑" panose="020B0503020204020204" pitchFamily="34" charset="-122"/>
                  <a:ea typeface="微软雅黑" panose="020B0503020204020204" pitchFamily="34" charset="-122"/>
                </a:rPr>
                <a:t> </a:t>
              </a:r>
              <a:r>
                <a:rPr lang="en-US" altLang="zh-CN" sz="2200" b="1" dirty="0">
                  <a:solidFill>
                    <a:srgbClr val="050C0A"/>
                  </a:solidFill>
                  <a:latin typeface="微软雅黑" panose="020B0503020204020204" pitchFamily="34" charset="-122"/>
                  <a:ea typeface="微软雅黑" panose="020B0503020204020204" pitchFamily="34" charset="-122"/>
                </a:rPr>
                <a:t>CAT</a:t>
              </a:r>
            </a:p>
          </p:txBody>
        </p:sp>
        <p:sp>
          <p:nvSpPr>
            <p:cNvPr id="12" name="文本框 11"/>
            <p:cNvSpPr txBox="1"/>
            <p:nvPr/>
          </p:nvSpPr>
          <p:spPr>
            <a:xfrm>
              <a:off x="313352" y="1022512"/>
              <a:ext cx="2239347" cy="369332"/>
            </a:xfrm>
            <a:prstGeom prst="rect">
              <a:avLst/>
            </a:prstGeom>
            <a:noFill/>
          </p:spPr>
          <p:txBody>
            <a:bodyPr wrap="square" rtlCol="0">
              <a:spAutoFit/>
            </a:bodyPr>
            <a:lstStyle/>
            <a:p>
              <a:r>
                <a:rPr lang="en-US" altLang="zh-CN" dirty="0">
                  <a:solidFill>
                    <a:srgbClr val="050C0A"/>
                  </a:solidFill>
                  <a:latin typeface="微软雅黑" panose="020B0503020204020204" pitchFamily="34" charset="-122"/>
                  <a:ea typeface="微软雅黑" panose="020B0503020204020204" pitchFamily="34" charset="-122"/>
                </a:rPr>
                <a:t>CONTENT</a:t>
              </a:r>
              <a:endParaRPr lang="zh-CN" altLang="en-US" b="1" dirty="0">
                <a:solidFill>
                  <a:srgbClr val="050C0A"/>
                </a:solidFill>
                <a:latin typeface="微软雅黑" panose="020B0503020204020204" pitchFamily="34" charset="-122"/>
                <a:ea typeface="微软雅黑" panose="020B0503020204020204" pitchFamily="34" charset="-122"/>
              </a:endParaRPr>
            </a:p>
          </p:txBody>
        </p:sp>
      </p:grpSp>
      <p:grpSp>
        <p:nvGrpSpPr>
          <p:cNvPr id="14" name="右下"/>
          <p:cNvGrpSpPr/>
          <p:nvPr/>
        </p:nvGrpSpPr>
        <p:grpSpPr>
          <a:xfrm>
            <a:off x="9896475" y="5999670"/>
            <a:ext cx="2733675" cy="246221"/>
            <a:chOff x="9896475" y="5999670"/>
            <a:chExt cx="2733675" cy="246221"/>
          </a:xfrm>
        </p:grpSpPr>
        <p:cxnSp>
          <p:nvCxnSpPr>
            <p:cNvPr id="15" name="直接连接符 14"/>
            <p:cNvCxnSpPr/>
            <p:nvPr/>
          </p:nvCxnSpPr>
          <p:spPr>
            <a:xfrm>
              <a:off x="11549066" y="6124962"/>
              <a:ext cx="238125" cy="0"/>
            </a:xfrm>
            <a:prstGeom prst="line">
              <a:avLst/>
            </a:prstGeom>
            <a:ln w="41275">
              <a:solidFill>
                <a:srgbClr val="050C09"/>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9896475" y="5999670"/>
              <a:ext cx="2733675" cy="246221"/>
            </a:xfrm>
            <a:prstGeom prst="rect">
              <a:avLst/>
            </a:prstGeom>
            <a:noFill/>
          </p:spPr>
          <p:txBody>
            <a:bodyPr wrap="square" rtlCol="0">
              <a:spAutoFit/>
            </a:bodyPr>
            <a:lstStyle/>
            <a:p>
              <a:r>
                <a:rPr lang="en-US" altLang="zh-CN" sz="1000" spc="20" dirty="0"/>
                <a:t>POWERED BY </a:t>
              </a:r>
              <a:r>
                <a:rPr lang="en-US" altLang="zh-CN" sz="1000" b="1" spc="20" dirty="0"/>
                <a:t>VCAT</a:t>
              </a:r>
              <a:endParaRPr lang="zh-CN" altLang="en-US" sz="1000" b="1" spc="20" dirty="0"/>
            </a:p>
          </p:txBody>
        </p:sp>
      </p:grpSp>
      <p:cxnSp>
        <p:nvCxnSpPr>
          <p:cNvPr id="17" name="直接连接符 16"/>
          <p:cNvCxnSpPr/>
          <p:nvPr/>
        </p:nvCxnSpPr>
        <p:spPr>
          <a:xfrm flipH="1">
            <a:off x="5981700" y="3800475"/>
            <a:ext cx="6210300" cy="0"/>
          </a:xfrm>
          <a:prstGeom prst="line">
            <a:avLst/>
          </a:prstGeom>
          <a:ln w="95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511174" y="2995612"/>
            <a:ext cx="7818439" cy="665162"/>
            <a:chOff x="511174" y="2995612"/>
            <a:chExt cx="7818439" cy="665162"/>
          </a:xfrm>
        </p:grpSpPr>
        <p:sp>
          <p:nvSpPr>
            <p:cNvPr id="19" name="矩形 18"/>
            <p:cNvSpPr/>
            <p:nvPr/>
          </p:nvSpPr>
          <p:spPr>
            <a:xfrm>
              <a:off x="5981700" y="2995613"/>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981700" y="3593306"/>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270082" y="3593306"/>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270081" y="3000375"/>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790825" y="3594099"/>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1175" y="3593305"/>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11174" y="2995612"/>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SELECTING FILE"/>
          <p:cNvSpPr txBox="1"/>
          <p:nvPr/>
        </p:nvSpPr>
        <p:spPr>
          <a:xfrm>
            <a:off x="6280283" y="3196143"/>
            <a:ext cx="2279650" cy="292388"/>
          </a:xfrm>
          <a:prstGeom prst="rect">
            <a:avLst/>
          </a:prstGeom>
          <a:noFill/>
        </p:spPr>
        <p:txBody>
          <a:bodyPr wrap="square" rtlCol="0">
            <a:spAutoFit/>
          </a:bodyPr>
          <a:lstStyle/>
          <a:p>
            <a:r>
              <a:rPr lang="en-US" altLang="zh-CN" sz="1300" b="1" spc="100" dirty="0">
                <a:latin typeface="微软雅黑" panose="020B0503020204020204" pitchFamily="34" charset="-122"/>
                <a:ea typeface="微软雅黑" panose="020B0503020204020204" pitchFamily="34" charset="-122"/>
              </a:rPr>
              <a:t>CONTENT</a:t>
            </a:r>
            <a:endParaRPr lang="zh-CN" altLang="en-US" sz="1300" b="1" spc="100" dirty="0">
              <a:latin typeface="微软雅黑" panose="020B0503020204020204" pitchFamily="34" charset="-122"/>
              <a:ea typeface="微软雅黑" panose="020B0503020204020204" pitchFamily="34" charset="-122"/>
            </a:endParaRPr>
          </a:p>
        </p:txBody>
      </p:sp>
      <p:sp>
        <p:nvSpPr>
          <p:cNvPr id="41" name="CONTENT"/>
          <p:cNvSpPr txBox="1"/>
          <p:nvPr/>
        </p:nvSpPr>
        <p:spPr>
          <a:xfrm>
            <a:off x="6261233" y="1149420"/>
            <a:ext cx="2279650" cy="292388"/>
          </a:xfrm>
          <a:prstGeom prst="rect">
            <a:avLst/>
          </a:prstGeom>
          <a:noFill/>
        </p:spPr>
        <p:txBody>
          <a:bodyPr wrap="square" rtlCol="0">
            <a:spAutoFit/>
          </a:bodyPr>
          <a:lstStyle/>
          <a:p>
            <a:r>
              <a:rPr lang="en-US" altLang="zh-CN" sz="1300" b="1" spc="100" dirty="0">
                <a:latin typeface="微软雅黑" panose="020B0503020204020204" pitchFamily="34" charset="-122"/>
                <a:ea typeface="微软雅黑" panose="020B0503020204020204" pitchFamily="34" charset="-122"/>
              </a:rPr>
              <a:t>CHAPTER 1 </a:t>
            </a:r>
            <a:r>
              <a:rPr lang="zh-CN" altLang="en-US" sz="1300" b="1" spc="100" dirty="0">
                <a:latin typeface="微软雅黑" panose="020B0503020204020204" pitchFamily="34" charset="-122"/>
                <a:ea typeface="微软雅黑" panose="020B0503020204020204" pitchFamily="34" charset="-122"/>
              </a:rPr>
              <a:t>需求回顾</a:t>
            </a:r>
            <a:r>
              <a:rPr lang="en-US" altLang="zh-CN" sz="1300" b="1" spc="100" dirty="0">
                <a:latin typeface="微软雅黑" panose="020B0503020204020204" pitchFamily="34" charset="-122"/>
                <a:ea typeface="微软雅黑" panose="020B0503020204020204" pitchFamily="34" charset="-122"/>
              </a:rPr>
              <a:t> </a:t>
            </a:r>
            <a:endParaRPr lang="zh-CN" altLang="en-US" sz="1300" b="1" spc="100" dirty="0">
              <a:latin typeface="微软雅黑" panose="020B0503020204020204" pitchFamily="34" charset="-122"/>
              <a:ea typeface="微软雅黑" panose="020B0503020204020204" pitchFamily="34" charset="-122"/>
            </a:endParaRPr>
          </a:p>
        </p:txBody>
      </p:sp>
      <p:sp>
        <p:nvSpPr>
          <p:cNvPr id="44" name="CONTENT"/>
          <p:cNvSpPr txBox="1"/>
          <p:nvPr/>
        </p:nvSpPr>
        <p:spPr>
          <a:xfrm>
            <a:off x="6612204" y="2177187"/>
            <a:ext cx="2279650" cy="292388"/>
          </a:xfrm>
          <a:prstGeom prst="rect">
            <a:avLst/>
          </a:prstGeom>
          <a:noFill/>
        </p:spPr>
        <p:txBody>
          <a:bodyPr wrap="square" rtlCol="0">
            <a:spAutoFit/>
          </a:bodyPr>
          <a:lstStyle/>
          <a:p>
            <a:r>
              <a:rPr lang="en-US" altLang="zh-CN" sz="1300" b="1" spc="100" dirty="0">
                <a:latin typeface="微软雅黑" panose="020B0503020204020204" pitchFamily="34" charset="-122"/>
                <a:ea typeface="微软雅黑" panose="020B0503020204020204" pitchFamily="34" charset="-122"/>
              </a:rPr>
              <a:t>CHAPTER 2 </a:t>
            </a:r>
            <a:r>
              <a:rPr lang="zh-CN" altLang="en-US" sz="1300" b="1" spc="100" dirty="0">
                <a:latin typeface="微软雅黑" panose="020B0503020204020204" pitchFamily="34" charset="-122"/>
                <a:ea typeface="微软雅黑" panose="020B0503020204020204" pitchFamily="34" charset="-122"/>
              </a:rPr>
              <a:t>技术分析</a:t>
            </a:r>
          </a:p>
        </p:txBody>
      </p:sp>
      <p:sp>
        <p:nvSpPr>
          <p:cNvPr id="45" name="CONTENT"/>
          <p:cNvSpPr txBox="1"/>
          <p:nvPr/>
        </p:nvSpPr>
        <p:spPr>
          <a:xfrm>
            <a:off x="6688404" y="3183984"/>
            <a:ext cx="2279650" cy="307777"/>
          </a:xfrm>
          <a:prstGeom prst="rect">
            <a:avLst/>
          </a:prstGeom>
          <a:noFill/>
        </p:spPr>
        <p:txBody>
          <a:bodyPr wrap="square" rtlCol="0">
            <a:spAutoFit/>
          </a:bodyPr>
          <a:lstStyle/>
          <a:p>
            <a:r>
              <a:rPr lang="en-US" altLang="zh-CN" sz="1400" b="1" spc="120" dirty="0">
                <a:latin typeface="微软雅黑" panose="020B0503020204020204" pitchFamily="34" charset="-122"/>
                <a:ea typeface="微软雅黑" panose="020B0503020204020204" pitchFamily="34" charset="-122"/>
              </a:rPr>
              <a:t>CONTENT</a:t>
            </a:r>
            <a:endParaRPr lang="zh-CN" altLang="en-US" sz="1400" b="1" spc="120" dirty="0">
              <a:latin typeface="微软雅黑" panose="020B0503020204020204" pitchFamily="34" charset="-122"/>
              <a:ea typeface="微软雅黑" panose="020B0503020204020204" pitchFamily="34" charset="-122"/>
            </a:endParaRPr>
          </a:p>
        </p:txBody>
      </p:sp>
      <p:sp>
        <p:nvSpPr>
          <p:cNvPr id="46" name="CONTENT"/>
          <p:cNvSpPr txBox="1"/>
          <p:nvPr/>
        </p:nvSpPr>
        <p:spPr>
          <a:xfrm>
            <a:off x="6574104" y="4412029"/>
            <a:ext cx="2279650" cy="292388"/>
          </a:xfrm>
          <a:prstGeom prst="rect">
            <a:avLst/>
          </a:prstGeom>
          <a:noFill/>
        </p:spPr>
        <p:txBody>
          <a:bodyPr wrap="square" rtlCol="0">
            <a:spAutoFit/>
          </a:bodyPr>
          <a:lstStyle/>
          <a:p>
            <a:r>
              <a:rPr lang="en-US" altLang="zh-CN" sz="1300" b="1" spc="100" dirty="0">
                <a:latin typeface="微软雅黑" panose="020B0503020204020204" pitchFamily="34" charset="-122"/>
                <a:ea typeface="微软雅黑" panose="020B0503020204020204" pitchFamily="34" charset="-122"/>
              </a:rPr>
              <a:t>CHAPTER 3 </a:t>
            </a:r>
            <a:r>
              <a:rPr lang="zh-CN" altLang="en-US" sz="1300" b="1" spc="100" dirty="0">
                <a:latin typeface="微软雅黑" panose="020B0503020204020204" pitchFamily="34" charset="-122"/>
                <a:ea typeface="微软雅黑" panose="020B0503020204020204" pitchFamily="34" charset="-122"/>
              </a:rPr>
              <a:t>项目演示</a:t>
            </a:r>
            <a:r>
              <a:rPr lang="en-US" altLang="zh-CN" sz="1300" b="1" spc="100" dirty="0">
                <a:latin typeface="微软雅黑" panose="020B0503020204020204" pitchFamily="34" charset="-122"/>
                <a:ea typeface="微软雅黑" panose="020B0503020204020204" pitchFamily="34" charset="-122"/>
              </a:rPr>
              <a:t> </a:t>
            </a:r>
            <a:endParaRPr lang="zh-CN" altLang="en-US" sz="1300" b="1" spc="100" dirty="0">
              <a:latin typeface="微软雅黑" panose="020B0503020204020204" pitchFamily="34" charset="-122"/>
              <a:ea typeface="微软雅黑" panose="020B0503020204020204" pitchFamily="34" charset="-122"/>
            </a:endParaRPr>
          </a:p>
        </p:txBody>
      </p:sp>
      <p:sp>
        <p:nvSpPr>
          <p:cNvPr id="47" name="CONTENT"/>
          <p:cNvSpPr txBox="1"/>
          <p:nvPr/>
        </p:nvSpPr>
        <p:spPr>
          <a:xfrm>
            <a:off x="6261233" y="5482065"/>
            <a:ext cx="2279650" cy="292388"/>
          </a:xfrm>
          <a:prstGeom prst="rect">
            <a:avLst/>
          </a:prstGeom>
          <a:noFill/>
        </p:spPr>
        <p:txBody>
          <a:bodyPr wrap="square" rtlCol="0">
            <a:spAutoFit/>
          </a:bodyPr>
          <a:lstStyle/>
          <a:p>
            <a:r>
              <a:rPr lang="en-US" altLang="zh-CN" sz="1300" b="1" spc="100" dirty="0">
                <a:latin typeface="微软雅黑" panose="020B0503020204020204" pitchFamily="34" charset="-122"/>
                <a:ea typeface="微软雅黑" panose="020B0503020204020204" pitchFamily="34" charset="-122"/>
              </a:rPr>
              <a:t>CHAPTER 4 </a:t>
            </a:r>
            <a:r>
              <a:rPr lang="zh-CN" altLang="en-US" sz="1300" b="1" spc="100" dirty="0">
                <a:latin typeface="微软雅黑" panose="020B0503020204020204" pitchFamily="34" charset="-122"/>
                <a:ea typeface="微软雅黑" panose="020B0503020204020204" pitchFamily="34" charset="-122"/>
              </a:rPr>
              <a:t>总结</a:t>
            </a:r>
          </a:p>
        </p:txBody>
      </p:sp>
      <p:sp>
        <p:nvSpPr>
          <p:cNvPr id="42" name="椭圆 41"/>
          <p:cNvSpPr/>
          <p:nvPr/>
        </p:nvSpPr>
        <p:spPr>
          <a:xfrm>
            <a:off x="-2596223" y="-1165225"/>
            <a:ext cx="8966200" cy="89662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70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1300"/>
                                        <p:tgtEl>
                                          <p:spTgt spid="17"/>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35" presetClass="emph" presetSubtype="0" fill="hold" grpId="1" nodeType="withEffect">
                                  <p:stCondLst>
                                    <p:cond delay="2000"/>
                                  </p:stCondLst>
                                  <p:childTnLst>
                                    <p:anim calcmode="discrete" valueType="str">
                                      <p:cBhvr>
                                        <p:cTn id="15" dur="200" fill="hold"/>
                                        <p:tgtEl>
                                          <p:spTgt spid="26"/>
                                        </p:tgtEl>
                                        <p:attrNameLst>
                                          <p:attrName>style.visibility</p:attrName>
                                        </p:attrNameLst>
                                      </p:cBhvr>
                                      <p:tavLst>
                                        <p:tav tm="0">
                                          <p:val>
                                            <p:strVal val="hidden"/>
                                          </p:val>
                                        </p:tav>
                                        <p:tav tm="50000">
                                          <p:val>
                                            <p:strVal val="visible"/>
                                          </p:val>
                                        </p:tav>
                                      </p:tavLst>
                                    </p:anim>
                                  </p:childTnLst>
                                </p:cTn>
                              </p:par>
                              <p:par>
                                <p:cTn id="16" presetID="35" presetClass="emph" presetSubtype="0" fill="hold" grpId="2" nodeType="withEffect">
                                  <p:stCondLst>
                                    <p:cond delay="2200"/>
                                  </p:stCondLst>
                                  <p:childTnLst>
                                    <p:anim calcmode="discrete" valueType="str">
                                      <p:cBhvr>
                                        <p:cTn id="17" dur="200" fill="hold"/>
                                        <p:tgtEl>
                                          <p:spTgt spid="26"/>
                                        </p:tgtEl>
                                        <p:attrNameLst>
                                          <p:attrName>style.visibility</p:attrName>
                                        </p:attrNameLst>
                                      </p:cBhvr>
                                      <p:tavLst>
                                        <p:tav tm="0">
                                          <p:val>
                                            <p:strVal val="hidden"/>
                                          </p:val>
                                        </p:tav>
                                        <p:tav tm="50000">
                                          <p:val>
                                            <p:strVal val="visible"/>
                                          </p:val>
                                        </p:tav>
                                      </p:tavLst>
                                    </p:anim>
                                  </p:childTnLst>
                                </p:cTn>
                              </p:par>
                              <p:par>
                                <p:cTn id="18" presetID="1" presetClass="exit" presetSubtype="0" fill="hold" grpId="3" nodeType="withEffect">
                                  <p:stCondLst>
                                    <p:cond delay="2700"/>
                                  </p:stCondLst>
                                  <p:childTnLst>
                                    <p:set>
                                      <p:cBhvr>
                                        <p:cTn id="19" dur="1" fill="hold">
                                          <p:stCondLst>
                                            <p:cond delay="0"/>
                                          </p:stCondLst>
                                        </p:cTn>
                                        <p:tgtEl>
                                          <p:spTgt spid="26"/>
                                        </p:tgtEl>
                                        <p:attrNameLst>
                                          <p:attrName>style.visibility</p:attrName>
                                        </p:attrNameLst>
                                      </p:cBhvr>
                                      <p:to>
                                        <p:strVal val="hidden"/>
                                      </p:to>
                                    </p:set>
                                  </p:childTnLst>
                                </p:cTn>
                              </p:par>
                              <p:par>
                                <p:cTn id="20" presetID="22" presetClass="entr" presetSubtype="1" fill="hold" grpId="0" nodeType="withEffect">
                                  <p:stCondLst>
                                    <p:cond delay="2800"/>
                                  </p:stCondLst>
                                  <p:childTnLst>
                                    <p:set>
                                      <p:cBhvr>
                                        <p:cTn id="21" dur="1" fill="hold">
                                          <p:stCondLst>
                                            <p:cond delay="0"/>
                                          </p:stCondLst>
                                        </p:cTn>
                                        <p:tgtEl>
                                          <p:spTgt spid="42"/>
                                        </p:tgtEl>
                                        <p:attrNameLst>
                                          <p:attrName>style.visibility</p:attrName>
                                        </p:attrNameLst>
                                      </p:cBhvr>
                                      <p:to>
                                        <p:strVal val="visible"/>
                                      </p:to>
                                    </p:set>
                                    <p:animEffect transition="in" filter="wipe(up)">
                                      <p:cBhvr>
                                        <p:cTn id="22" dur="500"/>
                                        <p:tgtEl>
                                          <p:spTgt spid="42"/>
                                        </p:tgtEl>
                                      </p:cBhvr>
                                    </p:animEffect>
                                  </p:childTnLst>
                                </p:cTn>
                              </p:par>
                              <p:par>
                                <p:cTn id="23" presetID="10" presetClass="entr" presetSubtype="0" fill="hold" grpId="1" nodeType="withEffect">
                                  <p:stCondLst>
                                    <p:cond delay="280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600"/>
                                        <p:tgtEl>
                                          <p:spTgt spid="41"/>
                                        </p:tgtEl>
                                      </p:cBhvr>
                                    </p:animEffect>
                                  </p:childTnLst>
                                </p:cTn>
                              </p:par>
                              <p:par>
                                <p:cTn id="26" presetID="42" presetClass="path" presetSubtype="0" accel="50000" decel="50000" fill="hold" grpId="0" nodeType="withEffect">
                                  <p:stCondLst>
                                    <p:cond delay="2700"/>
                                  </p:stCondLst>
                                  <p:childTnLst>
                                    <p:animMotion origin="layout" path="M 0.11589 1.11111E-6 L -1.25E-6 1.11111E-6 " pathEditMode="relative" rAng="0" ptsTypes="AA">
                                      <p:cBhvr>
                                        <p:cTn id="27" dur="700" fill="hold"/>
                                        <p:tgtEl>
                                          <p:spTgt spid="41"/>
                                        </p:tgtEl>
                                        <p:attrNameLst>
                                          <p:attrName>ppt_x</p:attrName>
                                          <p:attrName>ppt_y</p:attrName>
                                        </p:attrNameLst>
                                      </p:cBhvr>
                                      <p:rCtr x="-5794" y="0"/>
                                    </p:animMotion>
                                  </p:childTnLst>
                                </p:cTn>
                              </p:par>
                              <p:par>
                                <p:cTn id="28" presetID="10" presetClass="entr" presetSubtype="0" fill="hold" grpId="1" nodeType="withEffect">
                                  <p:stCondLst>
                                    <p:cond delay="285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600"/>
                                        <p:tgtEl>
                                          <p:spTgt spid="44"/>
                                        </p:tgtEl>
                                      </p:cBhvr>
                                    </p:animEffect>
                                  </p:childTnLst>
                                </p:cTn>
                              </p:par>
                              <p:par>
                                <p:cTn id="31" presetID="42" presetClass="path" presetSubtype="0" accel="50000" decel="50000" fill="hold" grpId="0" nodeType="withEffect">
                                  <p:stCondLst>
                                    <p:cond delay="2750"/>
                                  </p:stCondLst>
                                  <p:childTnLst>
                                    <p:animMotion origin="layout" path="M 0.11588 2.59259E-6 L 2.70833E-6 2.59259E-6 " pathEditMode="relative" rAng="0" ptsTypes="AA">
                                      <p:cBhvr>
                                        <p:cTn id="32" dur="700" fill="hold"/>
                                        <p:tgtEl>
                                          <p:spTgt spid="44"/>
                                        </p:tgtEl>
                                        <p:attrNameLst>
                                          <p:attrName>ppt_x</p:attrName>
                                          <p:attrName>ppt_y</p:attrName>
                                        </p:attrNameLst>
                                      </p:cBhvr>
                                      <p:rCtr x="-5794" y="0"/>
                                    </p:animMotion>
                                  </p:childTnLst>
                                </p:cTn>
                              </p:par>
                              <p:par>
                                <p:cTn id="33" presetID="10" presetClass="entr" presetSubtype="0" fill="hold" grpId="1" nodeType="withEffect">
                                  <p:stCondLst>
                                    <p:cond delay="290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600"/>
                                        <p:tgtEl>
                                          <p:spTgt spid="45"/>
                                        </p:tgtEl>
                                      </p:cBhvr>
                                    </p:animEffect>
                                  </p:childTnLst>
                                </p:cTn>
                              </p:par>
                              <p:par>
                                <p:cTn id="36" presetID="42" presetClass="path" presetSubtype="0" accel="50000" decel="50000" fill="hold" grpId="0" nodeType="withEffect">
                                  <p:stCondLst>
                                    <p:cond delay="2800"/>
                                  </p:stCondLst>
                                  <p:childTnLst>
                                    <p:animMotion origin="layout" path="M 0.11588 4.44444E-6 L 2.70833E-6 4.44444E-6 " pathEditMode="relative" rAng="0" ptsTypes="AA">
                                      <p:cBhvr>
                                        <p:cTn id="37" dur="700" fill="hold"/>
                                        <p:tgtEl>
                                          <p:spTgt spid="45"/>
                                        </p:tgtEl>
                                        <p:attrNameLst>
                                          <p:attrName>ppt_x</p:attrName>
                                          <p:attrName>ppt_y</p:attrName>
                                        </p:attrNameLst>
                                      </p:cBhvr>
                                      <p:rCtr x="-5794" y="0"/>
                                    </p:animMotion>
                                  </p:childTnLst>
                                </p:cTn>
                              </p:par>
                              <p:par>
                                <p:cTn id="38" presetID="10" presetClass="entr" presetSubtype="0" fill="hold" grpId="1" nodeType="withEffect">
                                  <p:stCondLst>
                                    <p:cond delay="295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600"/>
                                        <p:tgtEl>
                                          <p:spTgt spid="46"/>
                                        </p:tgtEl>
                                      </p:cBhvr>
                                    </p:animEffect>
                                  </p:childTnLst>
                                </p:cTn>
                              </p:par>
                              <p:par>
                                <p:cTn id="41" presetID="42" presetClass="path" presetSubtype="0" accel="50000" decel="50000" fill="hold" grpId="0" nodeType="withEffect">
                                  <p:stCondLst>
                                    <p:cond delay="2850"/>
                                  </p:stCondLst>
                                  <p:childTnLst>
                                    <p:animMotion origin="layout" path="M 0.11589 -3.33333E-6 L -2.29167E-6 -3.33333E-6 " pathEditMode="relative" rAng="0" ptsTypes="AA">
                                      <p:cBhvr>
                                        <p:cTn id="42" dur="700" fill="hold"/>
                                        <p:tgtEl>
                                          <p:spTgt spid="46"/>
                                        </p:tgtEl>
                                        <p:attrNameLst>
                                          <p:attrName>ppt_x</p:attrName>
                                          <p:attrName>ppt_y</p:attrName>
                                        </p:attrNameLst>
                                      </p:cBhvr>
                                      <p:rCtr x="-5794" y="0"/>
                                    </p:animMotion>
                                  </p:childTnLst>
                                </p:cTn>
                              </p:par>
                              <p:par>
                                <p:cTn id="43" presetID="10" presetClass="entr" presetSubtype="0" fill="hold" grpId="1" nodeType="withEffect">
                                  <p:stCondLst>
                                    <p:cond delay="300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600"/>
                                        <p:tgtEl>
                                          <p:spTgt spid="47"/>
                                        </p:tgtEl>
                                      </p:cBhvr>
                                    </p:animEffect>
                                  </p:childTnLst>
                                </p:cTn>
                              </p:par>
                              <p:par>
                                <p:cTn id="46" presetID="42" presetClass="path" presetSubtype="0" accel="50000" decel="50000" fill="hold" grpId="0" nodeType="withEffect">
                                  <p:stCondLst>
                                    <p:cond delay="2900"/>
                                  </p:stCondLst>
                                  <p:childTnLst>
                                    <p:animMotion origin="layout" path="M 0.11589 -1.85185E-6 L -1.25E-6 -1.85185E-6 " pathEditMode="relative" rAng="0" ptsTypes="AA">
                                      <p:cBhvr>
                                        <p:cTn id="47" dur="700" fill="hold"/>
                                        <p:tgtEl>
                                          <p:spTgt spid="47"/>
                                        </p:tgtEl>
                                        <p:attrNameLst>
                                          <p:attrName>ppt_x</p:attrName>
                                          <p:attrName>ppt_y</p:attrName>
                                        </p:attrNameLst>
                                      </p:cBhvr>
                                      <p:rCtr x="-5794" y="0"/>
                                    </p:animMotion>
                                  </p:childTnLst>
                                </p:cTn>
                              </p:par>
                              <p:par>
                                <p:cTn id="48" presetID="22" presetClass="exit" presetSubtype="8" fill="hold" nodeType="withEffect">
                                  <p:stCondLst>
                                    <p:cond delay="2550"/>
                                  </p:stCondLst>
                                  <p:childTnLst>
                                    <p:animEffect transition="out" filter="wipe(left)">
                                      <p:cBhvr>
                                        <p:cTn id="49" dur="500"/>
                                        <p:tgtEl>
                                          <p:spTgt spid="17"/>
                                        </p:tgtEl>
                                      </p:cBhvr>
                                    </p:animEffect>
                                    <p:set>
                                      <p:cBhvr>
                                        <p:cTn id="5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6" grpId="2"/>
      <p:bldP spid="26" grpId="3"/>
      <p:bldP spid="41" grpId="0"/>
      <p:bldP spid="41" grpId="1"/>
      <p:bldP spid="44" grpId="0"/>
      <p:bldP spid="44" grpId="1"/>
      <p:bldP spid="45" grpId="0"/>
      <p:bldP spid="45" grpId="1"/>
      <p:bldP spid="46" grpId="0"/>
      <p:bldP spid="46" grpId="1"/>
      <p:bldP spid="47" grpId="0"/>
      <p:bldP spid="47" grpId="1"/>
      <p:bldP spid="4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5041245" y="7854950"/>
            <a:ext cx="2011680" cy="368300"/>
          </a:xfrm>
          <a:prstGeom prst="rect">
            <a:avLst/>
          </a:prstGeom>
          <a:noFill/>
        </p:spPr>
        <p:txBody>
          <a:bodyPr wrap="none" rtlCol="0">
            <a:spAutoFit/>
          </a:bodyPr>
          <a:lstStyle/>
          <a:p>
            <a:r>
              <a:rPr lang="zh-CN" altLang="en-US">
                <a:highlight>
                  <a:srgbClr val="00FF00"/>
                </a:highlight>
              </a:rPr>
              <a:t>点我点我！！！！</a:t>
            </a:r>
          </a:p>
        </p:txBody>
      </p:sp>
      <p:pic>
        <p:nvPicPr>
          <p:cNvPr id="11" name="图片 10" descr="F:\设计相关\莱茵PPT\20210803130507!Avg_bg_bg_prison_corridor.png20210803130507!Avg_bg_bg_prison_corridor"/>
          <p:cNvPicPr>
            <a:picLocks noChangeAspect="1"/>
          </p:cNvPicPr>
          <p:nvPr/>
        </p:nvPicPr>
        <p:blipFill>
          <a:blip r:embed="rId3"/>
          <a:srcRect/>
          <a:stretch>
            <a:fillRect/>
          </a:stretch>
        </p:blipFill>
        <p:spPr>
          <a:xfrm>
            <a:off x="4297045" y="1048068"/>
            <a:ext cx="7786370" cy="4379595"/>
          </a:xfrm>
          <a:prstGeom prst="rect">
            <a:avLst/>
          </a:prstGeom>
          <a:scene3d>
            <a:camera prst="perspectiveLeft"/>
            <a:lightRig rig="threePt" dir="t"/>
          </a:scene3d>
        </p:spPr>
      </p:pic>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509397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4">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606675"/>
            <a:ext cx="2038350" cy="1263015"/>
          </a:xfrm>
          <a:prstGeom prst="rect">
            <a:avLst/>
          </a:prstGeom>
          <a:noFill/>
        </p:spPr>
        <p:txBody>
          <a:bodyPr wrap="square" lIns="46990" tIns="46990" rIns="46990" bIns="46990" rtlCol="0" anchor="ctr" anchorCtr="0">
            <a:spAutoFit/>
          </a:bodyPr>
          <a:lstStyle/>
          <a:p>
            <a:pPr algn="ctr"/>
            <a:r>
              <a:rPr lang="en-US" altLang="zh-CN" sz="4000" b="1">
                <a:solidFill>
                  <a:schemeClr val="bg1"/>
                </a:solidFill>
                <a:latin typeface="Novecento wide Bold" panose="00000805000000000000" charset="0"/>
                <a:cs typeface="Novecento wide Bold" panose="00000805000000000000" charset="0"/>
              </a:rPr>
              <a:t>HELLO</a:t>
            </a:r>
          </a:p>
          <a:p>
            <a:pPr algn="ctr"/>
            <a:r>
              <a:rPr lang="en-US" altLang="zh-CN" sz="3600" b="1">
                <a:solidFill>
                  <a:schemeClr val="bg1"/>
                </a:solidFill>
                <a:latin typeface="Novecento wide Bold" panose="00000805000000000000" charset="0"/>
                <a:cs typeface="Novecento wide Bold" panose="00000805000000000000" charset="0"/>
              </a:rPr>
              <a:t>WORLD</a:t>
            </a:r>
          </a:p>
        </p:txBody>
      </p:sp>
      <p:sp>
        <p:nvSpPr>
          <p:cNvPr id="17" name="文本框 16"/>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a:latin typeface="Novecento wide Bold" panose="00000805000000000000" charset="0"/>
                <a:cs typeface="Novecento wide Bold" panose="00000805000000000000" charset="0"/>
              </a:rPr>
              <a:t>RHINE LAB</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rPr>
              <a:t>SYNTHESIZe     INFORMATION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rPr>
              <a:t>ANALYSIS    </a:t>
            </a:r>
            <a:r>
              <a:rPr lang="en-US" altLang="zh-CN" sz="200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0" name="文本框 19"/>
          <p:cNvSpPr txBox="1"/>
          <p:nvPr/>
        </p:nvSpPr>
        <p:spPr>
          <a:xfrm>
            <a:off x="12232640" y="3053715"/>
            <a:ext cx="4820285" cy="460375"/>
          </a:xfrm>
          <a:prstGeom prst="rect">
            <a:avLst/>
          </a:prstGeom>
          <a:noFill/>
        </p:spPr>
        <p:txBody>
          <a:bodyPr wrap="none" rtlCol="0">
            <a:spAutoFit/>
          </a:bodyPr>
          <a:lstStyle/>
          <a:p>
            <a:r>
              <a:rPr lang="zh-CN" altLang="en-US" sz="2400">
                <a:highlight>
                  <a:srgbClr val="FFFF00"/>
                </a:highlight>
              </a:rPr>
              <a:t>图片</a:t>
            </a:r>
            <a:r>
              <a:rPr lang="en-US" altLang="zh-CN" sz="2400">
                <a:highlight>
                  <a:srgbClr val="FFFF00"/>
                </a:highlight>
              </a:rPr>
              <a:t> </a:t>
            </a:r>
            <a:r>
              <a:rPr lang="zh-CN" altLang="en-US" sz="2400">
                <a:highlight>
                  <a:srgbClr val="FFFF00"/>
                </a:highlight>
              </a:rPr>
              <a:t>三维旋转</a:t>
            </a:r>
            <a:r>
              <a:rPr lang="en-US" altLang="zh-CN" sz="2400">
                <a:highlight>
                  <a:srgbClr val="FFFF00"/>
                </a:highlight>
              </a:rPr>
              <a:t> </a:t>
            </a:r>
            <a:r>
              <a:rPr lang="zh-CN" altLang="en-US" sz="2400">
                <a:highlight>
                  <a:srgbClr val="FFFF00"/>
                </a:highlight>
              </a:rPr>
              <a:t>预设为</a:t>
            </a:r>
            <a:r>
              <a:rPr lang="en-US" altLang="zh-CN" sz="2400">
                <a:highlight>
                  <a:srgbClr val="FFFF00"/>
                </a:highlight>
              </a:rPr>
              <a:t> </a:t>
            </a:r>
            <a:r>
              <a:rPr lang="zh-CN" altLang="en-US" sz="2400">
                <a:highlight>
                  <a:srgbClr val="FFFF00"/>
                </a:highlight>
              </a:rPr>
              <a:t>透视</a:t>
            </a:r>
            <a:r>
              <a:rPr lang="en-US" altLang="zh-CN" sz="2400">
                <a:highlight>
                  <a:srgbClr val="FFFF00"/>
                </a:highlight>
              </a:rPr>
              <a:t>-</a:t>
            </a:r>
            <a:r>
              <a:rPr lang="zh-CN" altLang="en-US" sz="2400">
                <a:highlight>
                  <a:srgbClr val="FFFF00"/>
                </a:highlight>
              </a:rPr>
              <a:t>左透视</a:t>
            </a:r>
            <a:r>
              <a:rPr lang="en-US" altLang="zh-CN" sz="2400">
                <a:highlight>
                  <a:srgbClr val="FFFF00"/>
                </a:highlight>
              </a:rPr>
              <a:t> </a:t>
            </a:r>
          </a:p>
        </p:txBody>
      </p:sp>
      <p:sp>
        <p:nvSpPr>
          <p:cNvPr id="37" name="矩形 36"/>
          <p:cNvSpPr/>
          <p:nvPr/>
        </p:nvSpPr>
        <p:spPr>
          <a:xfrm>
            <a:off x="10568940" y="411480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0923905" y="426656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矩形 38"/>
          <p:cNvSpPr/>
          <p:nvPr/>
        </p:nvSpPr>
        <p:spPr>
          <a:xfrm>
            <a:off x="10568940" y="441833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0568940" y="4570095"/>
            <a:ext cx="755015" cy="88265"/>
          </a:xfrm>
          <a:prstGeom prst="rect">
            <a:avLst/>
          </a:prstGeom>
          <a:solidFill>
            <a:srgbClr val="92D050">
              <a:alpha val="62000"/>
            </a:srgb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0923905" y="470725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2" name="矩形 41"/>
          <p:cNvSpPr/>
          <p:nvPr/>
        </p:nvSpPr>
        <p:spPr>
          <a:xfrm>
            <a:off x="10568940" y="4844415"/>
            <a:ext cx="755015" cy="88265"/>
          </a:xfrm>
          <a:prstGeom prst="rect">
            <a:avLst/>
          </a:prstGeom>
          <a:solidFill>
            <a:schemeClr val="dk1">
              <a:alpha val="62000"/>
            </a:schemeClr>
          </a:solidFill>
          <a:ln>
            <a:noFill/>
          </a:ln>
          <a:effectLst/>
          <a:scene3d>
            <a:camera prst="perspectiveLeft">
              <a:rot lat="60000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矩形 42"/>
          <p:cNvSpPr/>
          <p:nvPr/>
        </p:nvSpPr>
        <p:spPr>
          <a:xfrm>
            <a:off x="6623685" y="5139055"/>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5163820" y="3422650"/>
            <a:ext cx="13462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矩形 44"/>
          <p:cNvSpPr/>
          <p:nvPr/>
        </p:nvSpPr>
        <p:spPr>
          <a:xfrm>
            <a:off x="5341620" y="3422650"/>
            <a:ext cx="224409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文本框 45"/>
          <p:cNvSpPr txBox="1"/>
          <p:nvPr/>
        </p:nvSpPr>
        <p:spPr>
          <a:xfrm>
            <a:off x="5565775" y="3566795"/>
            <a:ext cx="1808480" cy="583565"/>
          </a:xfrm>
          <a:prstGeom prst="rect">
            <a:avLst/>
          </a:prstGeom>
          <a:noFill/>
          <a:scene3d>
            <a:camera prst="perspectiveLeft"/>
            <a:lightRig rig="threePt" dir="t"/>
          </a:scene3d>
        </p:spPr>
        <p:txBody>
          <a:bodyPr wrap="none" rtlCol="0">
            <a:spAutoFit/>
          </a:bodyPr>
          <a:lstStyle/>
          <a:p>
            <a:r>
              <a:rPr lang="zh-CN" altLang="en-US" sz="3200">
                <a:solidFill>
                  <a:schemeClr val="bg1">
                    <a:alpha val="95000"/>
                  </a:schemeClr>
                </a:solidFill>
                <a:latin typeface="Source Han Sans Heavy" panose="020B0A00000000000000" charset="-122"/>
                <a:ea typeface="Source Han Sans Heavy" panose="020B0A00000000000000" charset="-122"/>
              </a:rPr>
              <a:t>测试文字</a:t>
            </a:r>
          </a:p>
        </p:txBody>
      </p:sp>
      <p:pic>
        <p:nvPicPr>
          <p:cNvPr id="47" name="图片 46" descr="网格"/>
          <p:cNvPicPr>
            <a:picLocks noChangeAspect="1"/>
          </p:cNvPicPr>
          <p:nvPr/>
        </p:nvPicPr>
        <p:blipFill>
          <a:blip r:embed="rId5">
            <a:alphaModFix amt="20000"/>
          </a:blip>
          <a:srcRect l="43434" b="-2768"/>
          <a:stretch>
            <a:fillRect/>
          </a:stretch>
        </p:blipFill>
        <p:spPr>
          <a:xfrm>
            <a:off x="7057390" y="965200"/>
            <a:ext cx="5859145" cy="5988050"/>
          </a:xfrm>
          <a:prstGeom prst="rect">
            <a:avLst/>
          </a:prstGeom>
          <a:scene3d>
            <a:camera prst="perspectiveLeft"/>
            <a:lightRig rig="threePt" dir="t"/>
          </a:scene3d>
        </p:spPr>
      </p:pic>
      <p:pic>
        <p:nvPicPr>
          <p:cNvPr id="48" name="图片 47" descr="F:\设计相关\莱茵PPT\背景小元素2.png背景小元素2"/>
          <p:cNvPicPr>
            <a:picLocks noChangeAspect="1"/>
          </p:cNvPicPr>
          <p:nvPr/>
        </p:nvPicPr>
        <p:blipFill>
          <a:blip r:embed="rId6"/>
          <a:srcRect l="10804" t="22319" r="72139" b="52730"/>
          <a:stretch>
            <a:fillRect/>
          </a:stretch>
        </p:blipFill>
        <p:spPr>
          <a:xfrm>
            <a:off x="-49530" y="1564640"/>
            <a:ext cx="1847215" cy="1519555"/>
          </a:xfrm>
          <a:prstGeom prst="rect">
            <a:avLst/>
          </a:prstGeom>
        </p:spPr>
      </p:pic>
      <p:pic>
        <p:nvPicPr>
          <p:cNvPr id="49" name="图片 48" descr="F:\设计相关\莱茵PPT\背景小元素2.png背景小元素2"/>
          <p:cNvPicPr>
            <a:picLocks noChangeAspect="1"/>
          </p:cNvPicPr>
          <p:nvPr/>
        </p:nvPicPr>
        <p:blipFill>
          <a:blip r:embed="rId6"/>
          <a:srcRect l="10804" t="62931" r="72139" b="18103"/>
          <a:stretch>
            <a:fillRect/>
          </a:stretch>
        </p:blipFill>
        <p:spPr>
          <a:xfrm>
            <a:off x="-49530" y="4418330"/>
            <a:ext cx="1847215" cy="1155065"/>
          </a:xfrm>
          <a:prstGeom prst="rect">
            <a:avLst/>
          </a:prstGeom>
        </p:spPr>
      </p:pic>
      <p:sp>
        <p:nvSpPr>
          <p:cNvPr id="13" name="文本框 12"/>
          <p:cNvSpPr txBox="1"/>
          <p:nvPr/>
        </p:nvSpPr>
        <p:spPr>
          <a:xfrm>
            <a:off x="12414885" y="3510915"/>
            <a:ext cx="9403080" cy="2861310"/>
          </a:xfrm>
          <a:prstGeom prst="rect">
            <a:avLst/>
          </a:prstGeom>
          <a:noFill/>
        </p:spPr>
        <p:txBody>
          <a:bodyPr wrap="none" rtlCol="0">
            <a:spAutoFit/>
          </a:bodyPr>
          <a:lstStyle/>
          <a:p>
            <a:pPr algn="l"/>
            <a:r>
              <a:rPr lang="zh-CN" altLang="en-US">
                <a:highlight>
                  <a:srgbClr val="FFFF00"/>
                </a:highlight>
              </a:rPr>
              <a:t>建议内容：图片介绍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r>
              <a:rPr lang="zh-CN" altLang="en-US">
                <a:highlight>
                  <a:srgbClr val="FFFF00"/>
                </a:highlight>
                <a:sym typeface="+mn-ea"/>
              </a:rPr>
              <a:t>需要修改底部背景图片需要将上方的网格透明图移开后再更改背景图</a:t>
            </a:r>
            <a:br>
              <a:rPr lang="zh-CN" altLang="en-US">
                <a:highlight>
                  <a:srgbClr val="FFFF00"/>
                </a:highlight>
                <a:sym typeface="+mn-ea"/>
              </a:rPr>
            </a:br>
            <a:r>
              <a:rPr lang="zh-CN" altLang="en-US">
                <a:highlight>
                  <a:srgbClr val="FFFF00"/>
                </a:highlight>
                <a:sym typeface="+mn-ea"/>
              </a:rPr>
              <a:t>如果你一个不小心找不到了网格透明图</a:t>
            </a:r>
            <a:r>
              <a:rPr lang="en-US" altLang="zh-CN">
                <a:highlight>
                  <a:srgbClr val="FFFF00"/>
                </a:highlight>
                <a:sym typeface="+mn-ea"/>
              </a:rPr>
              <a:t> </a:t>
            </a:r>
            <a:r>
              <a:rPr lang="zh-CN" altLang="en-US">
                <a:highlight>
                  <a:srgbClr val="FFFF00"/>
                </a:highlight>
                <a:sym typeface="+mn-ea"/>
              </a:rPr>
              <a:t>我在下方放了一个备用的</a:t>
            </a:r>
            <a:r>
              <a:rPr lang="en-US" altLang="zh-CN">
                <a:highlight>
                  <a:srgbClr val="FFFF00"/>
                </a:highlight>
                <a:sym typeface="+mn-ea"/>
              </a:rPr>
              <a:t>=W= </a:t>
            </a:r>
            <a:r>
              <a:rPr lang="zh-CN" altLang="en-US">
                <a:highlight>
                  <a:srgbClr val="FFFF00"/>
                </a:highlight>
                <a:sym typeface="+mn-ea"/>
              </a:rPr>
              <a:t>点击绿色那里就可以了</a:t>
            </a:r>
            <a:endParaRPr lang="zh-CN" altLang="en-US">
              <a:highlight>
                <a:srgbClr val="FFFF00"/>
              </a:highlight>
            </a:endParaRPr>
          </a:p>
          <a:p>
            <a:pPr algn="l"/>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pic>
        <p:nvPicPr>
          <p:cNvPr id="18" name="图片 17" descr="网格"/>
          <p:cNvPicPr>
            <a:picLocks noChangeAspect="1"/>
          </p:cNvPicPr>
          <p:nvPr/>
        </p:nvPicPr>
        <p:blipFill>
          <a:blip r:embed="rId5">
            <a:alphaModFix amt="20000"/>
          </a:blip>
          <a:srcRect l="43434" b="-2768"/>
          <a:stretch>
            <a:fillRect/>
          </a:stretch>
        </p:blipFill>
        <p:spPr>
          <a:xfrm>
            <a:off x="13281025" y="7211695"/>
            <a:ext cx="5859145" cy="5988050"/>
          </a:xfrm>
          <a:prstGeom prst="rect">
            <a:avLst/>
          </a:prstGeom>
          <a:scene3d>
            <a:camera prst="perspectiveLeft"/>
            <a:lightRig rig="threePt" dir="t"/>
          </a:scene3d>
        </p:spPr>
      </p:pic>
    </p:spTree>
    <p:extLst>
      <p:ext uri="{BB962C8B-B14F-4D97-AF65-F5344CB8AC3E}">
        <p14:creationId xmlns:p14="http://schemas.microsoft.com/office/powerpoint/2010/main" val="18947998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F:\设计相关\莱茵PPT\20210803125144!Avg_avg_ac15_6.png20210803125144!Avg_avg_ac15_6"/>
          <p:cNvPicPr>
            <a:picLocks noChangeAspect="1"/>
          </p:cNvPicPr>
          <p:nvPr/>
        </p:nvPicPr>
        <p:blipFill>
          <a:blip r:embed="rId2">
            <a:alphaModFix amt="40000"/>
          </a:blip>
          <a:srcRect t="-6983" b="4347"/>
          <a:stretch>
            <a:fillRect/>
          </a:stretch>
        </p:blipFill>
        <p:spPr>
          <a:xfrm>
            <a:off x="59055" y="-279400"/>
            <a:ext cx="12185650" cy="7011035"/>
          </a:xfrm>
          <a:prstGeom prst="rect">
            <a:avLst/>
          </a:prstGeom>
          <a:ln>
            <a:noFill/>
          </a:ln>
          <a:effectLst>
            <a:softEdge rad="317500"/>
          </a:effectLst>
        </p:spPr>
      </p:pic>
      <p:sp>
        <p:nvSpPr>
          <p:cNvPr id="2" name="标题 1"/>
          <p:cNvSpPr>
            <a:spLocks noGrp="1"/>
          </p:cNvSpPr>
          <p:nvPr>
            <p:ph type="ctrTitle"/>
          </p:nvPr>
        </p:nvSpPr>
        <p:spPr>
          <a:xfrm>
            <a:off x="142875" y="179705"/>
            <a:ext cx="2640330" cy="1202690"/>
          </a:xfrm>
        </p:spPr>
        <p:txBody>
          <a:bodyPr/>
          <a:lstStyle/>
          <a:p>
            <a:r>
              <a:rPr lang="en-US" altLang="zh-CN" sz="2800">
                <a:latin typeface="Novecento wide Bold" panose="00000805000000000000" charset="0"/>
                <a:cs typeface="Novecento wide Bold" panose="00000805000000000000" charset="0"/>
              </a:rPr>
              <a:t>RHINE LAB</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rPr>
              <a:t>SYNTHESIZE    INFORMATION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rPr>
              <a:t>ANALYSIS   </a:t>
            </a:r>
            <a:r>
              <a:rPr lang="en-US" altLang="zh-CN" sz="200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p>
        </p:txBody>
      </p:sp>
      <p:sp>
        <p:nvSpPr>
          <p:cNvPr id="4" name="矩形 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矩形 4"/>
          <p:cNvSpPr/>
          <p:nvPr/>
        </p:nvSpPr>
        <p:spPr>
          <a:xfrm>
            <a:off x="6343015" y="2866390"/>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8540750" y="2866390"/>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矩形 6"/>
          <p:cNvSpPr/>
          <p:nvPr/>
        </p:nvSpPr>
        <p:spPr>
          <a:xfrm>
            <a:off x="6343015" y="3487420"/>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矩形 7"/>
          <p:cNvSpPr/>
          <p:nvPr/>
        </p:nvSpPr>
        <p:spPr>
          <a:xfrm>
            <a:off x="8540750" y="3496945"/>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9" name="直接连接符 8"/>
          <p:cNvCxnSpPr/>
          <p:nvPr/>
        </p:nvCxnSpPr>
        <p:spPr>
          <a:xfrm>
            <a:off x="6332855" y="3746500"/>
            <a:ext cx="591185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490335" y="3058795"/>
            <a:ext cx="1985010" cy="368300"/>
          </a:xfrm>
          <a:prstGeom prst="rect">
            <a:avLst/>
          </a:prstGeom>
          <a:noFill/>
        </p:spPr>
        <p:txBody>
          <a:bodyPr wrap="square" rtlCol="0">
            <a:spAutoFit/>
          </a:bodyPr>
          <a:lstStyle/>
          <a:p>
            <a:pPr algn="ctr"/>
            <a:r>
              <a:rPr lang="zh-CN" altLang="en-US">
                <a:highlight>
                  <a:srgbClr val="FFFF00"/>
                </a:highlight>
                <a:latin typeface="Source Han Sans Heavy" panose="020B0A00000000000000" charset="-122"/>
                <a:ea typeface="Source Han Sans Heavy" panose="020B0A00000000000000" charset="-122"/>
              </a:rPr>
              <a:t>正文内容</a:t>
            </a:r>
          </a:p>
        </p:txBody>
      </p:sp>
      <p:sp>
        <p:nvSpPr>
          <p:cNvPr id="11" name="矩形 10"/>
          <p:cNvSpPr/>
          <p:nvPr/>
        </p:nvSpPr>
        <p:spPr>
          <a:xfrm>
            <a:off x="2908935" y="349694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矩形 11"/>
          <p:cNvSpPr/>
          <p:nvPr/>
        </p:nvSpPr>
        <p:spPr>
          <a:xfrm>
            <a:off x="562610" y="349694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矩形 12"/>
          <p:cNvSpPr/>
          <p:nvPr/>
        </p:nvSpPr>
        <p:spPr>
          <a:xfrm>
            <a:off x="562610" y="287591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0" name="文本框 19"/>
          <p:cNvSpPr txBox="1"/>
          <p:nvPr/>
        </p:nvSpPr>
        <p:spPr>
          <a:xfrm>
            <a:off x="12600305" y="2866390"/>
            <a:ext cx="2882265" cy="1476375"/>
          </a:xfrm>
          <a:prstGeom prst="rect">
            <a:avLst/>
          </a:prstGeom>
          <a:noFill/>
        </p:spPr>
        <p:txBody>
          <a:bodyPr wrap="none" rtlCol="0">
            <a:spAutoFit/>
          </a:bodyPr>
          <a:lstStyle/>
          <a:p>
            <a:pPr algn="l"/>
            <a:r>
              <a:rPr lang="zh-CN" altLang="en-US" dirty="0">
                <a:highlight>
                  <a:srgbClr val="FFFF00"/>
                </a:highlight>
              </a:rPr>
              <a:t>建议使用：带图小标题</a:t>
            </a:r>
            <a:r>
              <a:rPr lang="en-US" altLang="zh-CN" dirty="0">
                <a:highlight>
                  <a:srgbClr val="FFFF00"/>
                </a:highlight>
              </a:rPr>
              <a:t> </a:t>
            </a:r>
            <a:br>
              <a:rPr lang="zh-CN" altLang="en-US" dirty="0">
                <a:highlight>
                  <a:srgbClr val="FFFF00"/>
                </a:highlight>
              </a:rPr>
            </a:br>
            <a:br>
              <a:rPr lang="zh-CN" altLang="en-US" dirty="0">
                <a:highlight>
                  <a:srgbClr val="FFFF00"/>
                </a:highlight>
              </a:rPr>
            </a:br>
            <a:r>
              <a:rPr lang="zh-CN" altLang="en-US" dirty="0">
                <a:highlight>
                  <a:srgbClr val="FFFF00"/>
                </a:highlight>
              </a:rPr>
              <a:t>可以修改右侧文字</a:t>
            </a:r>
            <a:r>
              <a:rPr lang="en-US" altLang="zh-CN" dirty="0">
                <a:highlight>
                  <a:srgbClr val="FFFF00"/>
                </a:highlight>
              </a:rPr>
              <a:t> </a:t>
            </a:r>
            <a:r>
              <a:rPr lang="zh-CN" altLang="en-US" dirty="0">
                <a:highlight>
                  <a:srgbClr val="FFFF00"/>
                </a:highlight>
              </a:rPr>
              <a:t>介绍</a:t>
            </a:r>
            <a:br>
              <a:rPr lang="zh-CN" altLang="en-US" dirty="0">
                <a:highlight>
                  <a:srgbClr val="FFFF00"/>
                </a:highlight>
              </a:rPr>
            </a:br>
            <a:r>
              <a:rPr lang="zh-CN" altLang="en-US" dirty="0">
                <a:highlight>
                  <a:srgbClr val="FFFF00"/>
                </a:highlight>
              </a:rPr>
              <a:t>英文字体：Novecento wide </a:t>
            </a:r>
            <a:br>
              <a:rPr lang="zh-CN" altLang="en-US" dirty="0">
                <a:highlight>
                  <a:srgbClr val="FFFF00"/>
                </a:highlight>
              </a:rPr>
            </a:br>
            <a:r>
              <a:rPr lang="zh-CN" altLang="en-US" dirty="0">
                <a:highlight>
                  <a:srgbClr val="FFFF00"/>
                </a:highlight>
              </a:rPr>
              <a:t>中文字体：思源黑体</a:t>
            </a: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p>
        </p:txBody>
      </p:sp>
      <p:sp>
        <p:nvSpPr>
          <p:cNvPr id="4" name="矩形 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文本框 9"/>
          <p:cNvSpPr txBox="1"/>
          <p:nvPr/>
        </p:nvSpPr>
        <p:spPr>
          <a:xfrm>
            <a:off x="7465695" y="3013710"/>
            <a:ext cx="3211830" cy="275590"/>
          </a:xfrm>
          <a:prstGeom prst="rect">
            <a:avLst/>
          </a:prstGeom>
          <a:noFill/>
        </p:spPr>
        <p:txBody>
          <a:bodyPr wrap="square" rtlCol="0">
            <a:spAutoFit/>
          </a:bodyPr>
          <a:lstStyle/>
          <a:p>
            <a:pPr algn="ctr"/>
            <a:r>
              <a:rPr lang="zh-CN" altLang="en-US" sz="1200">
                <a:latin typeface="Novecento wide Medium" panose="00000605000000000000" charset="0"/>
                <a:ea typeface="Source Han Sans Heavy" panose="020B0A00000000000000" charset="-122"/>
                <a:cs typeface="Novecento wide Medium" panose="00000605000000000000" charset="0"/>
              </a:rPr>
              <a:t>confidentiality</a:t>
            </a:r>
            <a:r>
              <a:rPr lang="en-US" altLang="zh-CN" sz="1200">
                <a:latin typeface="Novecento wide Medium" panose="00000605000000000000" charset="0"/>
                <a:ea typeface="Source Han Sans Heavy" panose="020B0A00000000000000" charset="-122"/>
                <a:cs typeface="Novecento wide Medium" panose="00000605000000000000" charset="0"/>
              </a:rPr>
              <a:t>: </a:t>
            </a:r>
            <a:r>
              <a:rPr lang="en-US" altLang="zh-CN" sz="1200">
                <a:latin typeface="Novecento wide Bold" panose="00000805000000000000" charset="0"/>
                <a:ea typeface="Source Han Sans Heavy" panose="020B0A00000000000000" charset="-122"/>
                <a:cs typeface="Novecento wide Bold" panose="00000805000000000000" charset="0"/>
              </a:rPr>
              <a:t>BUSINESS USE</a:t>
            </a:r>
          </a:p>
        </p:txBody>
      </p:sp>
      <p:sp>
        <p:nvSpPr>
          <p:cNvPr id="20" name="文本框 19"/>
          <p:cNvSpPr txBox="1"/>
          <p:nvPr/>
        </p:nvSpPr>
        <p:spPr>
          <a:xfrm>
            <a:off x="12306300" y="3013710"/>
            <a:ext cx="4101465" cy="1753235"/>
          </a:xfrm>
          <a:prstGeom prst="rect">
            <a:avLst/>
          </a:prstGeom>
          <a:noFill/>
        </p:spPr>
        <p:txBody>
          <a:bodyPr wrap="none" rtlCol="0">
            <a:spAutoFit/>
          </a:bodyPr>
          <a:lstStyle/>
          <a:p>
            <a:pPr algn="l"/>
            <a:r>
              <a:rPr lang="zh-CN" altLang="en-US" dirty="0">
                <a:highlight>
                  <a:srgbClr val="FFFF00"/>
                </a:highlight>
              </a:rPr>
              <a:t>本页建议使用：带图介绍内容</a:t>
            </a:r>
            <a:br>
              <a:rPr lang="zh-CN" altLang="en-US" dirty="0">
                <a:highlight>
                  <a:srgbClr val="FFFF00"/>
                </a:highlight>
              </a:rPr>
            </a:br>
            <a:br>
              <a:rPr lang="zh-CN" altLang="en-US" dirty="0">
                <a:highlight>
                  <a:srgbClr val="FFFF00"/>
                </a:highlight>
              </a:rPr>
            </a:br>
            <a:r>
              <a:rPr lang="zh-CN" altLang="en-US" dirty="0">
                <a:highlight>
                  <a:srgbClr val="FFFF00"/>
                </a:highlight>
              </a:rPr>
              <a:t>图片设置为</a:t>
            </a:r>
            <a:r>
              <a:rPr lang="en-US" altLang="zh-CN" dirty="0">
                <a:highlight>
                  <a:srgbClr val="FFFF00"/>
                </a:highlight>
              </a:rPr>
              <a:t> </a:t>
            </a:r>
            <a:r>
              <a:rPr lang="zh-CN" altLang="en-US" dirty="0">
                <a:highlight>
                  <a:srgbClr val="FFFF00"/>
                </a:highlight>
              </a:rPr>
              <a:t>效果</a:t>
            </a:r>
            <a:r>
              <a:rPr lang="en-US" altLang="zh-CN" dirty="0">
                <a:highlight>
                  <a:srgbClr val="FFFF00"/>
                </a:highlight>
              </a:rPr>
              <a:t>-</a:t>
            </a:r>
            <a:r>
              <a:rPr lang="zh-CN" altLang="en-US" dirty="0">
                <a:highlight>
                  <a:srgbClr val="FFFF00"/>
                </a:highlight>
              </a:rPr>
              <a:t>三维旋转</a:t>
            </a:r>
            <a:r>
              <a:rPr lang="en-US" altLang="zh-CN" dirty="0">
                <a:highlight>
                  <a:srgbClr val="FFFF00"/>
                </a:highlight>
              </a:rPr>
              <a:t>-</a:t>
            </a:r>
            <a:r>
              <a:rPr lang="zh-CN" altLang="en-US" dirty="0">
                <a:highlight>
                  <a:srgbClr val="FFFF00"/>
                </a:highlight>
              </a:rPr>
              <a:t>透视</a:t>
            </a:r>
            <a:r>
              <a:rPr lang="en-US" altLang="zh-CN" dirty="0">
                <a:highlight>
                  <a:srgbClr val="FFFF00"/>
                </a:highlight>
              </a:rPr>
              <a:t>-</a:t>
            </a:r>
            <a:r>
              <a:rPr lang="zh-CN" altLang="en-US" dirty="0">
                <a:highlight>
                  <a:srgbClr val="FFFF00"/>
                </a:highlight>
              </a:rPr>
              <a:t>右透视</a:t>
            </a:r>
            <a:br>
              <a:rPr lang="zh-CN" altLang="en-US" dirty="0">
                <a:highlight>
                  <a:srgbClr val="FFFF00"/>
                </a:highlight>
              </a:rPr>
            </a:br>
            <a:r>
              <a:rPr lang="zh-CN" altLang="en-US" dirty="0">
                <a:highlight>
                  <a:srgbClr val="FFFF00"/>
                </a:highlight>
              </a:rPr>
              <a:t>可以修改右侧文字</a:t>
            </a:r>
            <a:r>
              <a:rPr lang="en-US" altLang="zh-CN" dirty="0">
                <a:highlight>
                  <a:srgbClr val="FFFF00"/>
                </a:highlight>
              </a:rPr>
              <a:t> </a:t>
            </a:r>
            <a:r>
              <a:rPr lang="zh-CN" altLang="en-US" dirty="0">
                <a:highlight>
                  <a:srgbClr val="FFFF00"/>
                </a:highlight>
              </a:rPr>
              <a:t>介绍</a:t>
            </a:r>
            <a:br>
              <a:rPr lang="zh-CN" altLang="en-US" dirty="0">
                <a:highlight>
                  <a:srgbClr val="FFFF00"/>
                </a:highlight>
              </a:rPr>
            </a:br>
            <a:r>
              <a:rPr lang="zh-CN" altLang="en-US" dirty="0">
                <a:highlight>
                  <a:srgbClr val="FFFF00"/>
                </a:highlight>
              </a:rPr>
              <a:t>英文字体：Novecento wide</a:t>
            </a:r>
          </a:p>
          <a:p>
            <a:pPr algn="l"/>
            <a:r>
              <a:rPr lang="zh-CN" altLang="en-US" dirty="0">
                <a:highlight>
                  <a:srgbClr val="FFFF00"/>
                </a:highlight>
              </a:rPr>
              <a:t>中文字体：思源黑体</a:t>
            </a:r>
          </a:p>
        </p:txBody>
      </p:sp>
      <p:sp>
        <p:nvSpPr>
          <p:cNvPr id="11" name="矩形 10"/>
          <p:cNvSpPr/>
          <p:nvPr/>
        </p:nvSpPr>
        <p:spPr>
          <a:xfrm>
            <a:off x="5514975" y="6371590"/>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矩形 11"/>
          <p:cNvSpPr/>
          <p:nvPr/>
        </p:nvSpPr>
        <p:spPr>
          <a:xfrm>
            <a:off x="386080" y="664019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矩形 12"/>
          <p:cNvSpPr/>
          <p:nvPr/>
        </p:nvSpPr>
        <p:spPr>
          <a:xfrm>
            <a:off x="421640" y="1184113"/>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grpSp>
        <p:nvGrpSpPr>
          <p:cNvPr id="8" name="左上">
            <a:extLst>
              <a:ext uri="{FF2B5EF4-FFF2-40B4-BE49-F238E27FC236}">
                <a16:creationId xmlns:a16="http://schemas.microsoft.com/office/drawing/2014/main" id="{587DEA3B-1C09-6093-5E34-B844B4E195E7}"/>
              </a:ext>
            </a:extLst>
          </p:cNvPr>
          <p:cNvGrpSpPr/>
          <p:nvPr/>
        </p:nvGrpSpPr>
        <p:grpSpPr>
          <a:xfrm>
            <a:off x="225332" y="230006"/>
            <a:ext cx="3427012" cy="983162"/>
            <a:chOff x="332012" y="399161"/>
            <a:chExt cx="3427012" cy="983162"/>
          </a:xfrm>
        </p:grpSpPr>
        <p:sp>
          <p:nvSpPr>
            <p:cNvPr id="9" name="文本框 8">
              <a:extLst>
                <a:ext uri="{FF2B5EF4-FFF2-40B4-BE49-F238E27FC236}">
                  <a16:creationId xmlns:a16="http://schemas.microsoft.com/office/drawing/2014/main" id="{6D36EBA5-5D67-343E-8348-DA3DDCD0EDF2}"/>
                </a:ext>
              </a:extLst>
            </p:cNvPr>
            <p:cNvSpPr txBox="1"/>
            <p:nvPr/>
          </p:nvSpPr>
          <p:spPr>
            <a:xfrm>
              <a:off x="356089" y="768493"/>
              <a:ext cx="2696549" cy="246221"/>
            </a:xfrm>
            <a:prstGeom prst="rect">
              <a:avLst/>
            </a:prstGeom>
            <a:noFill/>
          </p:spPr>
          <p:txBody>
            <a:bodyPr wrap="square" rtlCol="0">
              <a:spAutoFit/>
            </a:bodyPr>
            <a:lstStyle/>
            <a:p>
              <a:r>
                <a:rPr lang="en-US" altLang="zh-CN" sz="1000" b="1" spc="100" dirty="0">
                  <a:latin typeface="微软雅黑" panose="020B0503020204020204" pitchFamily="34" charset="-122"/>
                </a:rPr>
                <a:t>CHAPTER 2</a:t>
              </a:r>
              <a:endParaRPr lang="zh-CN" altLang="en-US" sz="950" b="1" spc="20" dirty="0"/>
            </a:p>
          </p:txBody>
        </p:sp>
        <p:sp>
          <p:nvSpPr>
            <p:cNvPr id="15" name="文本框 14">
              <a:extLst>
                <a:ext uri="{FF2B5EF4-FFF2-40B4-BE49-F238E27FC236}">
                  <a16:creationId xmlns:a16="http://schemas.microsoft.com/office/drawing/2014/main" id="{4312443A-0A25-395C-EF9F-2F757FC57F66}"/>
                </a:ext>
              </a:extLst>
            </p:cNvPr>
            <p:cNvSpPr txBox="1"/>
            <p:nvPr/>
          </p:nvSpPr>
          <p:spPr>
            <a:xfrm>
              <a:off x="332012" y="429939"/>
              <a:ext cx="2043405" cy="430887"/>
            </a:xfrm>
            <a:prstGeom prst="rect">
              <a:avLst/>
            </a:prstGeom>
            <a:noFill/>
          </p:spPr>
          <p:txBody>
            <a:bodyPr wrap="square" rtlCol="0">
              <a:spAutoFit/>
            </a:bodyPr>
            <a:lstStyle/>
            <a:p>
              <a:r>
                <a:rPr lang="en-US" altLang="zh-CN" sz="2200" b="1" dirty="0">
                  <a:solidFill>
                    <a:srgbClr val="050C0A"/>
                  </a:solidFill>
                  <a:latin typeface="微软雅黑" panose="020B0503020204020204" pitchFamily="34" charset="-122"/>
                  <a:ea typeface="微软雅黑" panose="020B0503020204020204" pitchFamily="34" charset="-122"/>
                  <a:cs typeface="Biome" panose="020B0502040204020203" pitchFamily="34" charset="0"/>
                </a:rPr>
                <a:t>VIRTUSL</a:t>
              </a:r>
            </a:p>
          </p:txBody>
        </p:sp>
        <p:sp>
          <p:nvSpPr>
            <p:cNvPr id="16" name="文本框 15">
              <a:extLst>
                <a:ext uri="{FF2B5EF4-FFF2-40B4-BE49-F238E27FC236}">
                  <a16:creationId xmlns:a16="http://schemas.microsoft.com/office/drawing/2014/main" id="{5C2B0A55-6CD3-14AE-900E-B23B05BD54CF}"/>
                </a:ext>
              </a:extLst>
            </p:cNvPr>
            <p:cNvSpPr txBox="1"/>
            <p:nvPr/>
          </p:nvSpPr>
          <p:spPr>
            <a:xfrm>
              <a:off x="1530996" y="399161"/>
              <a:ext cx="1021703" cy="461665"/>
            </a:xfrm>
            <a:prstGeom prst="rect">
              <a:avLst/>
            </a:prstGeom>
            <a:noFill/>
          </p:spPr>
          <p:txBody>
            <a:bodyPr wrap="square" rtlCol="0">
              <a:spAutoFit/>
            </a:bodyPr>
            <a:lstStyle/>
            <a:p>
              <a:r>
                <a:rPr lang="en-US" altLang="zh-CN" sz="2400" b="1" dirty="0">
                  <a:solidFill>
                    <a:srgbClr val="050C0A"/>
                  </a:solidFill>
                  <a:latin typeface="微软雅黑" panose="020B0503020204020204" pitchFamily="34" charset="-122"/>
                  <a:ea typeface="微软雅黑" panose="020B0503020204020204" pitchFamily="34" charset="-122"/>
                </a:rPr>
                <a:t> </a:t>
              </a:r>
              <a:r>
                <a:rPr lang="en-US" altLang="zh-CN" sz="2200" b="1" dirty="0">
                  <a:solidFill>
                    <a:srgbClr val="050C0A"/>
                  </a:solidFill>
                  <a:latin typeface="微软雅黑" panose="020B0503020204020204" pitchFamily="34" charset="-122"/>
                  <a:ea typeface="微软雅黑" panose="020B0503020204020204" pitchFamily="34" charset="-122"/>
                </a:rPr>
                <a:t>CAT</a:t>
              </a:r>
            </a:p>
          </p:txBody>
        </p:sp>
        <p:grpSp>
          <p:nvGrpSpPr>
            <p:cNvPr id="17" name="组合 16">
              <a:extLst>
                <a:ext uri="{FF2B5EF4-FFF2-40B4-BE49-F238E27FC236}">
                  <a16:creationId xmlns:a16="http://schemas.microsoft.com/office/drawing/2014/main" id="{076AF6F9-C592-0727-A3DD-46D0E5DBE06E}"/>
                </a:ext>
              </a:extLst>
            </p:cNvPr>
            <p:cNvGrpSpPr/>
            <p:nvPr/>
          </p:nvGrpSpPr>
          <p:grpSpPr>
            <a:xfrm>
              <a:off x="356089" y="1012991"/>
              <a:ext cx="3402935" cy="369332"/>
              <a:chOff x="549764" y="1078459"/>
              <a:chExt cx="3402935" cy="369332"/>
            </a:xfrm>
          </p:grpSpPr>
          <p:sp>
            <p:nvSpPr>
              <p:cNvPr id="18" name="文本框 17">
                <a:extLst>
                  <a:ext uri="{FF2B5EF4-FFF2-40B4-BE49-F238E27FC236}">
                    <a16:creationId xmlns:a16="http://schemas.microsoft.com/office/drawing/2014/main" id="{A3E1991F-5F02-DF55-FC3A-3FE6866404C3}"/>
                  </a:ext>
                </a:extLst>
              </p:cNvPr>
              <p:cNvSpPr txBox="1"/>
              <p:nvPr/>
            </p:nvSpPr>
            <p:spPr>
              <a:xfrm>
                <a:off x="549764" y="1078459"/>
                <a:ext cx="2239347" cy="369332"/>
              </a:xfrm>
              <a:prstGeom prst="rect">
                <a:avLst/>
              </a:prstGeom>
              <a:noFill/>
            </p:spPr>
            <p:txBody>
              <a:bodyPr wrap="square" rtlCol="0">
                <a:spAutoFit/>
              </a:bodyPr>
              <a:lstStyle/>
              <a:p>
                <a:r>
                  <a:rPr lang="en-US" altLang="zh-CN" dirty="0">
                    <a:solidFill>
                      <a:srgbClr val="050C0A"/>
                    </a:solidFill>
                    <a:latin typeface="微软雅黑" panose="020B0503020204020204" pitchFamily="34" charset="-122"/>
                    <a:ea typeface="微软雅黑" panose="020B0503020204020204" pitchFamily="34" charset="-122"/>
                  </a:rPr>
                  <a:t>TECHNOLOGICAL</a:t>
                </a:r>
                <a:endParaRPr lang="zh-CN" altLang="en-US" b="1" dirty="0">
                  <a:solidFill>
                    <a:srgbClr val="050C0A"/>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5A189557-234E-30F9-1D38-020098CF3C04}"/>
                  </a:ext>
                </a:extLst>
              </p:cNvPr>
              <p:cNvSpPr txBox="1"/>
              <p:nvPr/>
            </p:nvSpPr>
            <p:spPr>
              <a:xfrm>
                <a:off x="2539927" y="1078459"/>
                <a:ext cx="1412772" cy="369332"/>
              </a:xfrm>
              <a:prstGeom prst="rect">
                <a:avLst/>
              </a:prstGeom>
              <a:noFill/>
            </p:spPr>
            <p:txBody>
              <a:bodyPr wrap="square" rtlCol="0">
                <a:spAutoFit/>
              </a:bodyPr>
              <a:lstStyle/>
              <a:p>
                <a:r>
                  <a:rPr lang="en-US" altLang="zh-CN" b="1" dirty="0">
                    <a:solidFill>
                      <a:srgbClr val="050C0A"/>
                    </a:solidFill>
                    <a:latin typeface="微软雅黑" panose="020B0503020204020204" pitchFamily="34" charset="-122"/>
                    <a:ea typeface="微软雅黑" panose="020B0503020204020204" pitchFamily="34" charset="-122"/>
                  </a:rPr>
                  <a:t>ANALYSIS</a:t>
                </a:r>
                <a:endParaRPr lang="zh-CN" altLang="en-US" b="1" dirty="0">
                  <a:solidFill>
                    <a:srgbClr val="050C0A"/>
                  </a:solidFill>
                  <a:latin typeface="微软雅黑" panose="020B0503020204020204" pitchFamily="34" charset="-122"/>
                  <a:ea typeface="微软雅黑" panose="020B0503020204020204" pitchFamily="34" charset="-122"/>
                </a:endParaRPr>
              </a:p>
            </p:txBody>
          </p:sp>
        </p:grpSp>
      </p:grpSp>
      <p:pic>
        <p:nvPicPr>
          <p:cNvPr id="22" name="图片 21">
            <a:extLst>
              <a:ext uri="{FF2B5EF4-FFF2-40B4-BE49-F238E27FC236}">
                <a16:creationId xmlns:a16="http://schemas.microsoft.com/office/drawing/2014/main" id="{358CBC58-0DFE-F77D-03F2-6FE22C032F0F}"/>
              </a:ext>
            </a:extLst>
          </p:cNvPr>
          <p:cNvPicPr>
            <a:picLocks noChangeAspect="1"/>
          </p:cNvPicPr>
          <p:nvPr/>
        </p:nvPicPr>
        <p:blipFill>
          <a:blip r:embed="rId2"/>
          <a:stretch>
            <a:fillRect/>
          </a:stretch>
        </p:blipFill>
        <p:spPr>
          <a:xfrm>
            <a:off x="502920" y="1306195"/>
            <a:ext cx="5334000" cy="5334000"/>
          </a:xfrm>
          <a:prstGeom prst="rect">
            <a:avLst/>
          </a:prstGeom>
          <a:effectLst>
            <a:softEdge rad="127000"/>
          </a:effectLst>
          <a:scene3d>
            <a:camera prst="perspectiveRight"/>
            <a:lightRig rig="threePt" dir="t"/>
          </a:scene3d>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606675"/>
            <a:ext cx="2038350" cy="1263015"/>
          </a:xfrm>
          <a:prstGeom prst="rect">
            <a:avLst/>
          </a:prstGeom>
          <a:noFill/>
        </p:spPr>
        <p:txBody>
          <a:bodyPr wrap="square" lIns="46990" tIns="46990" rIns="46990" bIns="46990" rtlCol="0" anchor="ctr" anchorCtr="0">
            <a:spAutoFit/>
          </a:bodyPr>
          <a:lstStyle/>
          <a:p>
            <a:pPr algn="ctr"/>
            <a:r>
              <a:rPr lang="en-US" altLang="zh-CN" sz="4000" b="1">
                <a:solidFill>
                  <a:schemeClr val="bg1"/>
                </a:solidFill>
                <a:latin typeface="Novecento wide Bold" panose="00000805000000000000" charset="0"/>
                <a:cs typeface="Novecento wide Bold" panose="00000805000000000000" charset="0"/>
              </a:rPr>
              <a:t>HELLO</a:t>
            </a:r>
          </a:p>
          <a:p>
            <a:pPr algn="ctr"/>
            <a:r>
              <a:rPr lang="en-US" altLang="zh-CN" sz="3600" b="1">
                <a:solidFill>
                  <a:schemeClr val="bg1"/>
                </a:solidFill>
                <a:latin typeface="Novecento wide Bold" panose="00000805000000000000" charset="0"/>
                <a:cs typeface="Novecento wide Bold" panose="00000805000000000000" charset="0"/>
              </a:rPr>
              <a:t>WORLD</a:t>
            </a:r>
          </a:p>
        </p:txBody>
      </p:sp>
      <p:sp>
        <p:nvSpPr>
          <p:cNvPr id="17" name="文本框 16"/>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a:latin typeface="Novecento wide Bold" panose="00000805000000000000" charset="0"/>
                <a:cs typeface="Novecento wide Bold" panose="00000805000000000000" charset="0"/>
              </a:rPr>
              <a:t>RHINE LAB</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rPr>
              <a:t>SYNTHESIZe     INFORMATION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rPr>
              <a:t>ANALYSIS    </a:t>
            </a:r>
            <a:r>
              <a:rPr lang="en-US" altLang="zh-CN" sz="200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8874760" y="4685665"/>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998585" y="4225290"/>
            <a:ext cx="3106420" cy="460375"/>
          </a:xfrm>
          <a:prstGeom prst="rect">
            <a:avLst/>
          </a:prstGeom>
          <a:noFill/>
        </p:spPr>
        <p:txBody>
          <a:bodyPr wrap="square" rtlCol="0">
            <a:spAutoFit/>
          </a:bodyPr>
          <a:lstStyle/>
          <a:p>
            <a:r>
              <a:rPr lang="en-US" altLang="zh-CN" sz="2400">
                <a:latin typeface="Novecento wide Bold" panose="00000805000000000000" charset="0"/>
                <a:cs typeface="Novecento wide Bold" panose="00000805000000000000" charset="0"/>
              </a:rPr>
              <a:t>NAMENAME NAME</a:t>
            </a:r>
          </a:p>
        </p:txBody>
      </p:sp>
      <p:sp>
        <p:nvSpPr>
          <p:cNvPr id="23" name="文本框 22"/>
          <p:cNvSpPr txBox="1"/>
          <p:nvPr/>
        </p:nvSpPr>
        <p:spPr>
          <a:xfrm>
            <a:off x="8998585" y="4095115"/>
            <a:ext cx="1856740" cy="306705"/>
          </a:xfrm>
          <a:prstGeom prst="rect">
            <a:avLst/>
          </a:prstGeom>
          <a:noFill/>
        </p:spPr>
        <p:txBody>
          <a:bodyPr wrap="square" rtlCol="0">
            <a:spAutoFit/>
          </a:bodyPr>
          <a:lstStyle/>
          <a:p>
            <a:r>
              <a:rPr lang="en-US" altLang="zh-CN" sz="1400">
                <a:latin typeface="Novecento wide Medium" panose="00000605000000000000" charset="0"/>
                <a:cs typeface="Novecento wide Medium" panose="00000605000000000000" charset="0"/>
              </a:rPr>
              <a:t>title</a:t>
            </a:r>
          </a:p>
        </p:txBody>
      </p:sp>
      <p:sp>
        <p:nvSpPr>
          <p:cNvPr id="24" name="文本框 23"/>
          <p:cNvSpPr txBox="1"/>
          <p:nvPr/>
        </p:nvSpPr>
        <p:spPr>
          <a:xfrm>
            <a:off x="9048115" y="4711700"/>
            <a:ext cx="1856740" cy="306705"/>
          </a:xfrm>
          <a:prstGeom prst="rect">
            <a:avLst/>
          </a:prstGeom>
          <a:noFill/>
        </p:spPr>
        <p:txBody>
          <a:bodyPr wrap="square" rtlCol="0">
            <a:spAutoFit/>
          </a:bodyPr>
          <a:lstStyle/>
          <a:p>
            <a:r>
              <a:rPr lang="en-US" altLang="zh-CN" sz="1400">
                <a:latin typeface="Novecento wide Medium" panose="00000605000000000000" charset="0"/>
                <a:cs typeface="Novecento wide Medium" panose="00000605000000000000" charset="0"/>
              </a:rPr>
              <a:t>UID</a:t>
            </a: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0" name="图片 19" descr="F:\设计相关\莱茵PPT\背景小元素2.png背景小元素2"/>
          <p:cNvPicPr>
            <a:picLocks noChangeAspect="1"/>
          </p:cNvPicPr>
          <p:nvPr/>
        </p:nvPicPr>
        <p:blipFill>
          <a:blip r:embed="rId3"/>
          <a:srcRect l="10804" t="22319" r="72139" b="52730"/>
          <a:stretch>
            <a:fillRect/>
          </a:stretch>
        </p:blipFill>
        <p:spPr>
          <a:xfrm>
            <a:off x="-49530" y="1564640"/>
            <a:ext cx="1847215" cy="1519555"/>
          </a:xfrm>
          <a:prstGeom prst="rect">
            <a:avLst/>
          </a:prstGeom>
        </p:spPr>
      </p:pic>
      <p:sp>
        <p:nvSpPr>
          <p:cNvPr id="34" name="矩形 33"/>
          <p:cNvSpPr/>
          <p:nvPr/>
        </p:nvSpPr>
        <p:spPr>
          <a:xfrm>
            <a:off x="8296275" y="4297680"/>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descr="F:\设计相关\莱茵PPT\背景小元素2.png背景小元素2"/>
          <p:cNvPicPr>
            <a:picLocks noChangeAspect="1"/>
          </p:cNvPicPr>
          <p:nvPr/>
        </p:nvPicPr>
        <p:blipFill>
          <a:blip r:embed="rId3"/>
          <a:srcRect l="10804" t="62931" r="72139" b="18103"/>
          <a:stretch>
            <a:fillRect/>
          </a:stretch>
        </p:blipFill>
        <p:spPr>
          <a:xfrm>
            <a:off x="-49530" y="4425950"/>
            <a:ext cx="1847215" cy="1155065"/>
          </a:xfrm>
          <a:prstGeom prst="rect">
            <a:avLst/>
          </a:prstGeom>
        </p:spPr>
      </p:pic>
      <p:sp>
        <p:nvSpPr>
          <p:cNvPr id="11" name="文本框 10"/>
          <p:cNvSpPr txBox="1"/>
          <p:nvPr/>
        </p:nvSpPr>
        <p:spPr>
          <a:xfrm>
            <a:off x="12465685" y="2940050"/>
            <a:ext cx="2882265" cy="1753235"/>
          </a:xfrm>
          <a:prstGeom prst="rect">
            <a:avLst/>
          </a:prstGeom>
          <a:noFill/>
        </p:spPr>
        <p:txBody>
          <a:bodyPr wrap="none" rtlCol="0">
            <a:spAutoFit/>
          </a:bodyPr>
          <a:lstStyle/>
          <a:p>
            <a:pPr algn="l"/>
            <a:r>
              <a:rPr lang="zh-CN" altLang="en-US" dirty="0">
                <a:highlight>
                  <a:srgbClr val="FFFF00"/>
                </a:highlight>
              </a:rPr>
              <a:t>建议内容：人物介绍</a:t>
            </a:r>
          </a:p>
          <a:p>
            <a:pPr algn="l"/>
            <a:endParaRPr lang="zh-CN" altLang="en-US" dirty="0">
              <a:highlight>
                <a:srgbClr val="FFFF00"/>
              </a:highlight>
            </a:endParaRPr>
          </a:p>
          <a:p>
            <a:pPr algn="l"/>
            <a:r>
              <a:rPr lang="zh-CN" altLang="en-US" dirty="0">
                <a:highlight>
                  <a:srgbClr val="FFFF00"/>
                </a:highlight>
                <a:sym typeface="+mn-ea"/>
              </a:rPr>
              <a:t>英文字体：Novecento wide </a:t>
            </a:r>
            <a:br>
              <a:rPr lang="zh-CN" altLang="en-US" dirty="0">
                <a:highlight>
                  <a:srgbClr val="FFFF00"/>
                </a:highlight>
                <a:sym typeface="+mn-ea"/>
              </a:rPr>
            </a:br>
            <a:r>
              <a:rPr lang="zh-CN" altLang="en-US" dirty="0">
                <a:highlight>
                  <a:srgbClr val="FFFF00"/>
                </a:highlight>
                <a:sym typeface="+mn-ea"/>
              </a:rPr>
              <a:t>中文字体：思源黑体</a:t>
            </a:r>
            <a:br>
              <a:rPr lang="zh-CN" altLang="en-US" dirty="0">
                <a:highlight>
                  <a:srgbClr val="FFFF00"/>
                </a:highlight>
                <a:sym typeface="+mn-ea"/>
              </a:rPr>
            </a:br>
            <a:br>
              <a:rPr lang="zh-CN" altLang="en-US" dirty="0">
                <a:highlight>
                  <a:srgbClr val="FFFF00"/>
                </a:highlight>
                <a:sym typeface="+mn-ea"/>
              </a:rPr>
            </a:br>
            <a:endParaRPr lang="en-US" altLang="zh-CN" dirty="0">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4"/>
          <a:stretch>
            <a:fillRect/>
          </a:stretch>
        </p:blipFill>
        <p:spPr>
          <a:xfrm>
            <a:off x="4496553" y="506974"/>
            <a:ext cx="6269557" cy="4488888"/>
          </a:xfrm>
          <a:prstGeom prst="rect">
            <a:avLst/>
          </a:prstGeom>
        </p:spPr>
      </p:pic>
      <p:sp>
        <p:nvSpPr>
          <p:cNvPr id="19" name="文本框 18"/>
          <p:cNvSpPr txBox="1"/>
          <p:nvPr/>
        </p:nvSpPr>
        <p:spPr>
          <a:xfrm>
            <a:off x="15041245" y="7854950"/>
            <a:ext cx="2011680" cy="368300"/>
          </a:xfrm>
          <a:prstGeom prst="rect">
            <a:avLst/>
          </a:prstGeom>
          <a:noFill/>
        </p:spPr>
        <p:txBody>
          <a:bodyPr wrap="none" rtlCol="0">
            <a:spAutoFit/>
          </a:bodyPr>
          <a:lstStyle/>
          <a:p>
            <a:r>
              <a:rPr lang="zh-CN" altLang="en-US">
                <a:highlight>
                  <a:srgbClr val="00FF00"/>
                </a:highlight>
              </a:rPr>
              <a:t>点我点我！！！！</a:t>
            </a:r>
          </a:p>
        </p:txBody>
      </p:sp>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509397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48410" y="2335530"/>
            <a:ext cx="3018790"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文本框 15"/>
          <p:cNvSpPr txBox="1"/>
          <p:nvPr/>
        </p:nvSpPr>
        <p:spPr>
          <a:xfrm>
            <a:off x="1305560" y="3053715"/>
            <a:ext cx="2842260" cy="1263015"/>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微软雅黑" panose="020B0503020204020204" pitchFamily="34" charset="-122"/>
                <a:ea typeface="微软雅黑" panose="020B0503020204020204" pitchFamily="34" charset="-122"/>
                <a:cs typeface="Novecento wide Bold" panose="00000805000000000000" charset="0"/>
              </a:rPr>
              <a:t>LangChain</a:t>
            </a:r>
            <a:endParaRPr lang="en-US" altLang="zh-CN" sz="4000" b="1" dirty="0">
              <a:solidFill>
                <a:schemeClr val="bg1"/>
              </a:solidFill>
              <a:latin typeface="Novecento wide Bold" panose="00000805000000000000" charset="0"/>
              <a:cs typeface="Novecento wide Bold" panose="00000805000000000000" charset="0"/>
            </a:endParaRPr>
          </a:p>
          <a:p>
            <a:pPr algn="ctr"/>
            <a:endParaRPr lang="en-US" altLang="zh-CN" sz="3600" b="1" dirty="0">
              <a:solidFill>
                <a:schemeClr val="bg1"/>
              </a:solidFill>
              <a:latin typeface="Novecento wide Bold" panose="00000805000000000000" charset="0"/>
              <a:cs typeface="Novecento wide Bold" panose="00000805000000000000" charset="0"/>
            </a:endParaRPr>
          </a:p>
        </p:txBody>
      </p:sp>
      <p:sp>
        <p:nvSpPr>
          <p:cNvPr id="2" name="标题 1"/>
          <p:cNvSpPr>
            <a:spLocks noGrp="1"/>
          </p:cNvSpPr>
          <p:nvPr>
            <p:ph type="ctrTitle"/>
          </p:nvPr>
        </p:nvSpPr>
        <p:spPr>
          <a:xfrm>
            <a:off x="142875" y="179705"/>
            <a:ext cx="2640330" cy="1202690"/>
          </a:xfrm>
        </p:spPr>
        <p:txBody>
          <a:bodyPr/>
          <a:lstStyle/>
          <a:p>
            <a:r>
              <a:rPr lang="en-US" altLang="zh-CN" sz="2800">
                <a:latin typeface="Novecento wide Bold" panose="00000805000000000000" charset="0"/>
                <a:cs typeface="Novecento wide Bold" panose="00000805000000000000" charset="0"/>
              </a:rPr>
              <a:t>RHINE LAB</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rPr>
              <a:t>SYNTHESIZe     INFORMATION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rPr>
              <a:t>ANALYSIS    </a:t>
            </a:r>
            <a:r>
              <a:rPr lang="en-US" altLang="zh-CN" sz="200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0" name="文本框 19"/>
          <p:cNvSpPr txBox="1"/>
          <p:nvPr/>
        </p:nvSpPr>
        <p:spPr>
          <a:xfrm>
            <a:off x="12232640" y="3053715"/>
            <a:ext cx="4820285" cy="460375"/>
          </a:xfrm>
          <a:prstGeom prst="rect">
            <a:avLst/>
          </a:prstGeom>
          <a:noFill/>
        </p:spPr>
        <p:txBody>
          <a:bodyPr wrap="none" rtlCol="0">
            <a:spAutoFit/>
          </a:bodyPr>
          <a:lstStyle/>
          <a:p>
            <a:r>
              <a:rPr lang="zh-CN" altLang="en-US" sz="2400">
                <a:highlight>
                  <a:srgbClr val="FFFF00"/>
                </a:highlight>
              </a:rPr>
              <a:t>图片</a:t>
            </a:r>
            <a:r>
              <a:rPr lang="en-US" altLang="zh-CN" sz="2400">
                <a:highlight>
                  <a:srgbClr val="FFFF00"/>
                </a:highlight>
              </a:rPr>
              <a:t> </a:t>
            </a:r>
            <a:r>
              <a:rPr lang="zh-CN" altLang="en-US" sz="2400">
                <a:highlight>
                  <a:srgbClr val="FFFF00"/>
                </a:highlight>
              </a:rPr>
              <a:t>三维旋转</a:t>
            </a:r>
            <a:r>
              <a:rPr lang="en-US" altLang="zh-CN" sz="2400">
                <a:highlight>
                  <a:srgbClr val="FFFF00"/>
                </a:highlight>
              </a:rPr>
              <a:t> </a:t>
            </a:r>
            <a:r>
              <a:rPr lang="zh-CN" altLang="en-US" sz="2400">
                <a:highlight>
                  <a:srgbClr val="FFFF00"/>
                </a:highlight>
              </a:rPr>
              <a:t>预设为</a:t>
            </a:r>
            <a:r>
              <a:rPr lang="en-US" altLang="zh-CN" sz="2400">
                <a:highlight>
                  <a:srgbClr val="FFFF00"/>
                </a:highlight>
              </a:rPr>
              <a:t> </a:t>
            </a:r>
            <a:r>
              <a:rPr lang="zh-CN" altLang="en-US" sz="2400">
                <a:highlight>
                  <a:srgbClr val="FFFF00"/>
                </a:highlight>
              </a:rPr>
              <a:t>透视</a:t>
            </a:r>
            <a:r>
              <a:rPr lang="en-US" altLang="zh-CN" sz="2400">
                <a:highlight>
                  <a:srgbClr val="FFFF00"/>
                </a:highlight>
              </a:rPr>
              <a:t>-</a:t>
            </a:r>
            <a:r>
              <a:rPr lang="zh-CN" altLang="en-US" sz="2400">
                <a:highlight>
                  <a:srgbClr val="FFFF00"/>
                </a:highlight>
              </a:rPr>
              <a:t>左透视</a:t>
            </a:r>
            <a:r>
              <a:rPr lang="en-US" altLang="zh-CN" sz="2400">
                <a:highlight>
                  <a:srgbClr val="FFFF00"/>
                </a:highlight>
              </a:rPr>
              <a:t> </a:t>
            </a:r>
          </a:p>
        </p:txBody>
      </p:sp>
      <p:sp>
        <p:nvSpPr>
          <p:cNvPr id="37" name="矩形 36"/>
          <p:cNvSpPr/>
          <p:nvPr/>
        </p:nvSpPr>
        <p:spPr>
          <a:xfrm>
            <a:off x="10568940" y="411480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0923905" y="426656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矩形 38"/>
          <p:cNvSpPr/>
          <p:nvPr/>
        </p:nvSpPr>
        <p:spPr>
          <a:xfrm>
            <a:off x="10568940" y="441833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0568940" y="4570095"/>
            <a:ext cx="755015" cy="88265"/>
          </a:xfrm>
          <a:prstGeom prst="rect">
            <a:avLst/>
          </a:prstGeom>
          <a:solidFill>
            <a:srgbClr val="92D050">
              <a:alpha val="62000"/>
            </a:srgb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0923905" y="470725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2" name="矩形 41"/>
          <p:cNvSpPr/>
          <p:nvPr/>
        </p:nvSpPr>
        <p:spPr>
          <a:xfrm>
            <a:off x="10568940" y="4844415"/>
            <a:ext cx="755015" cy="88265"/>
          </a:xfrm>
          <a:prstGeom prst="rect">
            <a:avLst/>
          </a:prstGeom>
          <a:solidFill>
            <a:schemeClr val="dk1">
              <a:alpha val="62000"/>
            </a:schemeClr>
          </a:solidFill>
          <a:ln>
            <a:noFill/>
          </a:ln>
          <a:effectLst/>
          <a:scene3d>
            <a:camera prst="perspectiveLeft">
              <a:rot lat="60000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矩形 42"/>
          <p:cNvSpPr/>
          <p:nvPr/>
        </p:nvSpPr>
        <p:spPr>
          <a:xfrm>
            <a:off x="6623685" y="5139055"/>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5163820" y="3422650"/>
            <a:ext cx="13462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矩形 44"/>
          <p:cNvSpPr/>
          <p:nvPr/>
        </p:nvSpPr>
        <p:spPr>
          <a:xfrm>
            <a:off x="5341620" y="3422650"/>
            <a:ext cx="224409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文本框 45"/>
          <p:cNvSpPr txBox="1"/>
          <p:nvPr/>
        </p:nvSpPr>
        <p:spPr>
          <a:xfrm>
            <a:off x="5565775" y="3566795"/>
            <a:ext cx="1808480" cy="583565"/>
          </a:xfrm>
          <a:prstGeom prst="rect">
            <a:avLst/>
          </a:prstGeom>
          <a:noFill/>
          <a:scene3d>
            <a:camera prst="perspectiveLeft"/>
            <a:lightRig rig="threePt" dir="t"/>
          </a:scene3d>
        </p:spPr>
        <p:txBody>
          <a:bodyPr wrap="none" rtlCol="0">
            <a:spAutoFit/>
          </a:bodyPr>
          <a:lstStyle/>
          <a:p>
            <a:r>
              <a:rPr lang="zh-CN" altLang="en-US" sz="3200" dirty="0">
                <a:solidFill>
                  <a:schemeClr val="bg1">
                    <a:alpha val="95000"/>
                  </a:schemeClr>
                </a:solidFill>
                <a:latin typeface="Source Han Sans Heavy" panose="020B0A00000000000000" charset="-122"/>
                <a:ea typeface="Source Han Sans Heavy" panose="020B0A00000000000000" charset="-122"/>
              </a:rPr>
              <a:t>测试文字</a:t>
            </a:r>
          </a:p>
        </p:txBody>
      </p:sp>
      <p:pic>
        <p:nvPicPr>
          <p:cNvPr id="47" name="图片 46" descr="网格"/>
          <p:cNvPicPr>
            <a:picLocks noChangeAspect="1"/>
          </p:cNvPicPr>
          <p:nvPr/>
        </p:nvPicPr>
        <p:blipFill>
          <a:blip r:embed="rId5">
            <a:alphaModFix amt="20000"/>
          </a:blip>
          <a:srcRect l="43434" b="-2768"/>
          <a:stretch>
            <a:fillRect/>
          </a:stretch>
        </p:blipFill>
        <p:spPr>
          <a:xfrm>
            <a:off x="7057390" y="965200"/>
            <a:ext cx="5859145" cy="5988050"/>
          </a:xfrm>
          <a:prstGeom prst="rect">
            <a:avLst/>
          </a:prstGeom>
          <a:scene3d>
            <a:camera prst="perspectiveLeft"/>
            <a:lightRig rig="threePt" dir="t"/>
          </a:scene3d>
        </p:spPr>
      </p:pic>
      <p:pic>
        <p:nvPicPr>
          <p:cNvPr id="48" name="图片 47" descr="F:\设计相关\莱茵PPT\背景小元素2.png背景小元素2"/>
          <p:cNvPicPr>
            <a:picLocks noChangeAspect="1"/>
          </p:cNvPicPr>
          <p:nvPr/>
        </p:nvPicPr>
        <p:blipFill>
          <a:blip r:embed="rId6"/>
          <a:srcRect l="10804" t="22319" r="72139" b="52730"/>
          <a:stretch>
            <a:fillRect/>
          </a:stretch>
        </p:blipFill>
        <p:spPr>
          <a:xfrm>
            <a:off x="-49530" y="1564640"/>
            <a:ext cx="1847215" cy="1519555"/>
          </a:xfrm>
          <a:prstGeom prst="rect">
            <a:avLst/>
          </a:prstGeom>
        </p:spPr>
      </p:pic>
      <p:pic>
        <p:nvPicPr>
          <p:cNvPr id="49" name="图片 48" descr="F:\设计相关\莱茵PPT\背景小元素2.png背景小元素2"/>
          <p:cNvPicPr>
            <a:picLocks noChangeAspect="1"/>
          </p:cNvPicPr>
          <p:nvPr/>
        </p:nvPicPr>
        <p:blipFill>
          <a:blip r:embed="rId6"/>
          <a:srcRect l="10804" t="62931" r="72139" b="18103"/>
          <a:stretch>
            <a:fillRect/>
          </a:stretch>
        </p:blipFill>
        <p:spPr>
          <a:xfrm>
            <a:off x="-49530" y="4418330"/>
            <a:ext cx="1847215" cy="1155065"/>
          </a:xfrm>
          <a:prstGeom prst="rect">
            <a:avLst/>
          </a:prstGeom>
        </p:spPr>
      </p:pic>
      <p:sp>
        <p:nvSpPr>
          <p:cNvPr id="13" name="文本框 12"/>
          <p:cNvSpPr txBox="1"/>
          <p:nvPr/>
        </p:nvSpPr>
        <p:spPr>
          <a:xfrm>
            <a:off x="12414885" y="3510915"/>
            <a:ext cx="9403080" cy="2861310"/>
          </a:xfrm>
          <a:prstGeom prst="rect">
            <a:avLst/>
          </a:prstGeom>
          <a:noFill/>
        </p:spPr>
        <p:txBody>
          <a:bodyPr wrap="none" rtlCol="0">
            <a:spAutoFit/>
          </a:bodyPr>
          <a:lstStyle/>
          <a:p>
            <a:pPr algn="l"/>
            <a:r>
              <a:rPr lang="zh-CN" altLang="en-US">
                <a:highlight>
                  <a:srgbClr val="FFFF00"/>
                </a:highlight>
              </a:rPr>
              <a:t>建议内容：图片介绍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r>
              <a:rPr lang="zh-CN" altLang="en-US">
                <a:highlight>
                  <a:srgbClr val="FFFF00"/>
                </a:highlight>
                <a:sym typeface="+mn-ea"/>
              </a:rPr>
              <a:t>需要修改底部背景图片需要将上方的网格透明图移开后再更改背景图</a:t>
            </a:r>
            <a:br>
              <a:rPr lang="zh-CN" altLang="en-US">
                <a:highlight>
                  <a:srgbClr val="FFFF00"/>
                </a:highlight>
                <a:sym typeface="+mn-ea"/>
              </a:rPr>
            </a:br>
            <a:r>
              <a:rPr lang="zh-CN" altLang="en-US">
                <a:highlight>
                  <a:srgbClr val="FFFF00"/>
                </a:highlight>
                <a:sym typeface="+mn-ea"/>
              </a:rPr>
              <a:t>如果你一个不小心找不到了网格透明图</a:t>
            </a:r>
            <a:r>
              <a:rPr lang="en-US" altLang="zh-CN">
                <a:highlight>
                  <a:srgbClr val="FFFF00"/>
                </a:highlight>
                <a:sym typeface="+mn-ea"/>
              </a:rPr>
              <a:t> </a:t>
            </a:r>
            <a:r>
              <a:rPr lang="zh-CN" altLang="en-US">
                <a:highlight>
                  <a:srgbClr val="FFFF00"/>
                </a:highlight>
                <a:sym typeface="+mn-ea"/>
              </a:rPr>
              <a:t>我在下方放了一个备用的</a:t>
            </a:r>
            <a:r>
              <a:rPr lang="en-US" altLang="zh-CN">
                <a:highlight>
                  <a:srgbClr val="FFFF00"/>
                </a:highlight>
                <a:sym typeface="+mn-ea"/>
              </a:rPr>
              <a:t>=W= </a:t>
            </a:r>
            <a:r>
              <a:rPr lang="zh-CN" altLang="en-US">
                <a:highlight>
                  <a:srgbClr val="FFFF00"/>
                </a:highlight>
                <a:sym typeface="+mn-ea"/>
              </a:rPr>
              <a:t>点击绿色那里就可以了</a:t>
            </a:r>
            <a:endParaRPr lang="zh-CN" altLang="en-US">
              <a:highlight>
                <a:srgbClr val="FFFF00"/>
              </a:highlight>
            </a:endParaRPr>
          </a:p>
          <a:p>
            <a:pPr algn="l"/>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pic>
        <p:nvPicPr>
          <p:cNvPr id="18" name="图片 17" descr="网格"/>
          <p:cNvPicPr>
            <a:picLocks noChangeAspect="1"/>
          </p:cNvPicPr>
          <p:nvPr/>
        </p:nvPicPr>
        <p:blipFill>
          <a:blip r:embed="rId5">
            <a:alphaModFix amt="20000"/>
          </a:blip>
          <a:srcRect l="43434" b="-2768"/>
          <a:stretch>
            <a:fillRect/>
          </a:stretch>
        </p:blipFill>
        <p:spPr>
          <a:xfrm>
            <a:off x="13281025" y="7211695"/>
            <a:ext cx="5859145" cy="5988050"/>
          </a:xfrm>
          <a:prstGeom prst="rect">
            <a:avLst/>
          </a:prstGeom>
          <a:scene3d>
            <a:camera prst="perspectiveLeft"/>
            <a:lightRig rig="threePt" dir="t"/>
          </a:scene3d>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2834703" y="-147638"/>
            <a:ext cx="0" cy="7153275"/>
          </a:xfrm>
          <a:prstGeom prst="line">
            <a:avLst/>
          </a:prstGeom>
          <a:ln w="15875">
            <a:solidFill>
              <a:srgbClr val="060903"/>
            </a:solidFill>
          </a:ln>
        </p:spPr>
        <p:style>
          <a:lnRef idx="1">
            <a:schemeClr val="accent1"/>
          </a:lnRef>
          <a:fillRef idx="0">
            <a:schemeClr val="accent1"/>
          </a:fillRef>
          <a:effectRef idx="0">
            <a:schemeClr val="accent1"/>
          </a:effectRef>
          <a:fontRef idx="minor">
            <a:schemeClr val="tx1"/>
          </a:fontRef>
        </p:style>
      </p:cxnSp>
      <p:sp>
        <p:nvSpPr>
          <p:cNvPr id="17" name="绿色"/>
          <p:cNvSpPr/>
          <p:nvPr/>
        </p:nvSpPr>
        <p:spPr>
          <a:xfrm>
            <a:off x="2711077" y="1101457"/>
            <a:ext cx="247253" cy="159545"/>
          </a:xfrm>
          <a:prstGeom prst="rect">
            <a:avLst/>
          </a:prstGeom>
          <a:solidFill>
            <a:srgbClr val="BFE252"/>
          </a:solidFill>
          <a:ln>
            <a:noFill/>
          </a:ln>
          <a:effectLst>
            <a:glow rad="19050">
              <a:srgbClr val="BFE252">
                <a:alpha val="6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文件夹图片" descr="图片包含 图表&#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72490"/>
            <a:ext cx="4085510" cy="4085510"/>
          </a:xfrm>
          <a:prstGeom prst="rect">
            <a:avLst/>
          </a:prstGeom>
        </p:spPr>
      </p:pic>
      <p:sp>
        <p:nvSpPr>
          <p:cNvPr id="24" name="矩形 23"/>
          <p:cNvSpPr/>
          <p:nvPr/>
        </p:nvSpPr>
        <p:spPr>
          <a:xfrm>
            <a:off x="4290435" y="312807"/>
            <a:ext cx="10133723" cy="5632643"/>
          </a:xfrm>
          <a:prstGeom prst="rect">
            <a:avLst/>
          </a:prstGeom>
          <a:solidFill>
            <a:srgbClr val="D1CEC9"/>
          </a:solidFill>
          <a:ln w="38100">
            <a:noFill/>
          </a:ln>
          <a:scene3d>
            <a:camera prst="perspectiveLeft" fov="18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148391" y="592489"/>
            <a:ext cx="10133723" cy="5286253"/>
          </a:xfrm>
          <a:prstGeom prst="rect">
            <a:avLst/>
          </a:prstGeom>
          <a:gradFill>
            <a:gsLst>
              <a:gs pos="50000">
                <a:srgbClr val="F0ECE6">
                  <a:alpha val="65000"/>
                </a:srgbClr>
              </a:gs>
              <a:gs pos="0">
                <a:srgbClr val="EBE9E4">
                  <a:alpha val="0"/>
                </a:srgbClr>
              </a:gs>
              <a:gs pos="100000">
                <a:srgbClr val="F6F4F2">
                  <a:alpha val="60000"/>
                </a:srgbClr>
              </a:gs>
            </a:gsLst>
            <a:lin ang="12000000" scaled="0"/>
          </a:gradFill>
          <a:ln w="38100">
            <a:noFill/>
          </a:ln>
          <a:scene3d>
            <a:camera prst="perspectiveLeft" fov="18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296784" y="304381"/>
            <a:ext cx="10133723" cy="5632643"/>
          </a:xfrm>
          <a:prstGeom prst="rect">
            <a:avLst/>
          </a:prstGeom>
          <a:gradFill>
            <a:gsLst>
              <a:gs pos="0">
                <a:srgbClr val="D7D2CB">
                  <a:alpha val="98000"/>
                </a:srgbClr>
              </a:gs>
              <a:gs pos="100000">
                <a:srgbClr val="E0DEDC">
                  <a:alpha val="0"/>
                </a:srgbClr>
              </a:gs>
            </a:gsLst>
            <a:lin ang="16800000" scaled="0"/>
          </a:gradFill>
          <a:ln w="38100">
            <a:noFill/>
          </a:ln>
          <a:scene3d>
            <a:camera prst="perspectiveLeft" fov="18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834702" y="912548"/>
            <a:ext cx="10133723" cy="5032902"/>
          </a:xfrm>
          <a:prstGeom prst="rect">
            <a:avLst/>
          </a:prstGeom>
          <a:noFill/>
          <a:ln w="38100">
            <a:gradFill flip="none" rotWithShape="1">
              <a:gsLst>
                <a:gs pos="0">
                  <a:schemeClr val="bg1">
                    <a:lumMod val="75000"/>
                    <a:alpha val="55000"/>
                  </a:schemeClr>
                </a:gs>
                <a:gs pos="100000">
                  <a:srgbClr val="8E8E8E">
                    <a:alpha val="95000"/>
                  </a:srgbClr>
                </a:gs>
              </a:gsLst>
              <a:lin ang="1800000" scaled="0"/>
              <a:tileRect/>
            </a:gradFill>
          </a:ln>
          <a:scene3d>
            <a:camera prst="perspectiveLeft" fov="18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797085" y="863477"/>
            <a:ext cx="10133723" cy="5032902"/>
          </a:xfrm>
          <a:prstGeom prst="rect">
            <a:avLst/>
          </a:prstGeom>
          <a:gradFill>
            <a:gsLst>
              <a:gs pos="50000">
                <a:srgbClr val="F0ECE6">
                  <a:alpha val="40000"/>
                </a:srgbClr>
              </a:gs>
              <a:gs pos="0">
                <a:srgbClr val="EBE9E4">
                  <a:alpha val="0"/>
                </a:srgbClr>
              </a:gs>
              <a:gs pos="100000">
                <a:srgbClr val="F6F4F2">
                  <a:alpha val="30000"/>
                </a:srgbClr>
              </a:gs>
            </a:gsLst>
            <a:lin ang="12000000" scaled="0"/>
          </a:gradFill>
          <a:ln w="38100">
            <a:noFill/>
          </a:ln>
          <a:scene3d>
            <a:camera prst="perspectiveLeft" fov="18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1"/>
          <p:cNvSpPr/>
          <p:nvPr/>
        </p:nvSpPr>
        <p:spPr>
          <a:xfrm>
            <a:off x="0" y="6064250"/>
            <a:ext cx="220644" cy="95250"/>
          </a:xfrm>
          <a:prstGeom prst="rect">
            <a:avLst/>
          </a:prstGeom>
          <a:solidFill>
            <a:srgbClr val="070A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lecting file"/>
          <p:cNvSpPr txBox="1"/>
          <p:nvPr/>
        </p:nvSpPr>
        <p:spPr>
          <a:xfrm>
            <a:off x="313352" y="6007364"/>
            <a:ext cx="1134447" cy="230832"/>
          </a:xfrm>
          <a:prstGeom prst="rect">
            <a:avLst/>
          </a:prstGeom>
          <a:noFill/>
        </p:spPr>
        <p:txBody>
          <a:bodyPr wrap="square" rtlCol="0">
            <a:spAutoFit/>
          </a:bodyPr>
          <a:lstStyle/>
          <a:p>
            <a:r>
              <a:rPr lang="en-US" altLang="zh-CN" sz="900" b="1" dirty="0">
                <a:latin typeface="微软雅黑" panose="020B0503020204020204" pitchFamily="34" charset="-122"/>
                <a:ea typeface="微软雅黑" panose="020B0503020204020204" pitchFamily="34" charset="-122"/>
              </a:rPr>
              <a:t>SELECTING FILE</a:t>
            </a:r>
            <a:endParaRPr lang="zh-CN" altLang="en-US" sz="900" b="1" dirty="0">
              <a:latin typeface="微软雅黑" panose="020B0503020204020204" pitchFamily="34" charset="-122"/>
              <a:ea typeface="微软雅黑" panose="020B0503020204020204" pitchFamily="34" charset="-122"/>
            </a:endParaRPr>
          </a:p>
        </p:txBody>
      </p:sp>
      <p:sp>
        <p:nvSpPr>
          <p:cNvPr id="29" name="矩形 2"/>
          <p:cNvSpPr/>
          <p:nvPr/>
        </p:nvSpPr>
        <p:spPr>
          <a:xfrm>
            <a:off x="-882067" y="6073568"/>
            <a:ext cx="220644" cy="95250"/>
          </a:xfrm>
          <a:prstGeom prst="rect">
            <a:avLst/>
          </a:prstGeom>
          <a:solidFill>
            <a:srgbClr val="070A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282575" y="2355850"/>
            <a:ext cx="95250" cy="273050"/>
            <a:chOff x="282575" y="2355850"/>
            <a:chExt cx="95250" cy="273050"/>
          </a:xfrm>
        </p:grpSpPr>
        <p:cxnSp>
          <p:nvCxnSpPr>
            <p:cNvPr id="28" name="直接连接符 27"/>
            <p:cNvCxnSpPr/>
            <p:nvPr/>
          </p:nvCxnSpPr>
          <p:spPr>
            <a:xfrm>
              <a:off x="282575" y="2355850"/>
              <a:ext cx="95250"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99244" y="2576513"/>
              <a:ext cx="0" cy="52387"/>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30" name="页面标题"/>
          <p:cNvSpPr txBox="1"/>
          <p:nvPr/>
        </p:nvSpPr>
        <p:spPr>
          <a:xfrm>
            <a:off x="-643891" y="5999670"/>
            <a:ext cx="1134447" cy="230832"/>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页面标题</a:t>
            </a:r>
          </a:p>
        </p:txBody>
      </p:sp>
      <p:sp>
        <p:nvSpPr>
          <p:cNvPr id="22" name="左侧矩形"/>
          <p:cNvSpPr/>
          <p:nvPr/>
        </p:nvSpPr>
        <p:spPr>
          <a:xfrm>
            <a:off x="0" y="2590800"/>
            <a:ext cx="80963" cy="1838325"/>
          </a:xfrm>
          <a:prstGeom prst="rect">
            <a:avLst/>
          </a:prstGeom>
          <a:solidFill>
            <a:srgbClr val="050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右下"/>
          <p:cNvGrpSpPr/>
          <p:nvPr/>
        </p:nvGrpSpPr>
        <p:grpSpPr>
          <a:xfrm>
            <a:off x="9896475" y="5999670"/>
            <a:ext cx="2733675" cy="246221"/>
            <a:chOff x="9896475" y="5999670"/>
            <a:chExt cx="2733675" cy="246221"/>
          </a:xfrm>
        </p:grpSpPr>
        <p:cxnSp>
          <p:nvCxnSpPr>
            <p:cNvPr id="16" name="直接连接符 15"/>
            <p:cNvCxnSpPr/>
            <p:nvPr/>
          </p:nvCxnSpPr>
          <p:spPr>
            <a:xfrm>
              <a:off x="11549066" y="6124962"/>
              <a:ext cx="238125" cy="0"/>
            </a:xfrm>
            <a:prstGeom prst="line">
              <a:avLst/>
            </a:prstGeom>
            <a:ln w="41275">
              <a:solidFill>
                <a:srgbClr val="050C09"/>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9896475" y="5999670"/>
              <a:ext cx="2733675" cy="246221"/>
            </a:xfrm>
            <a:prstGeom prst="rect">
              <a:avLst/>
            </a:prstGeom>
            <a:noFill/>
          </p:spPr>
          <p:txBody>
            <a:bodyPr wrap="square" rtlCol="0">
              <a:spAutoFit/>
            </a:bodyPr>
            <a:lstStyle/>
            <a:p>
              <a:r>
                <a:rPr lang="en-US" altLang="zh-CN" sz="1000" spc="20" dirty="0"/>
                <a:t>POWERED BY </a:t>
              </a:r>
              <a:r>
                <a:rPr lang="en-US" altLang="zh-CN" sz="1000" b="1" spc="20" dirty="0"/>
                <a:t>RHINE LAB</a:t>
              </a:r>
              <a:endParaRPr lang="zh-CN" altLang="en-US" sz="1000" b="1" spc="20" dirty="0"/>
            </a:p>
          </p:txBody>
        </p:sp>
      </p:grpSp>
      <p:grpSp>
        <p:nvGrpSpPr>
          <p:cNvPr id="7" name="左上"/>
          <p:cNvGrpSpPr/>
          <p:nvPr/>
        </p:nvGrpSpPr>
        <p:grpSpPr>
          <a:xfrm>
            <a:off x="313352" y="446158"/>
            <a:ext cx="2715209" cy="878099"/>
            <a:chOff x="313352" y="446158"/>
            <a:chExt cx="2715209" cy="878099"/>
          </a:xfrm>
        </p:grpSpPr>
        <p:sp>
          <p:nvSpPr>
            <p:cNvPr id="8" name="文本框 7"/>
            <p:cNvSpPr txBox="1"/>
            <p:nvPr/>
          </p:nvSpPr>
          <p:spPr>
            <a:xfrm>
              <a:off x="313352" y="476833"/>
              <a:ext cx="2043405" cy="430887"/>
            </a:xfrm>
            <a:prstGeom prst="rect">
              <a:avLst/>
            </a:prstGeom>
            <a:noFill/>
          </p:spPr>
          <p:txBody>
            <a:bodyPr wrap="square" rtlCol="0">
              <a:spAutoFit/>
            </a:bodyPr>
            <a:lstStyle/>
            <a:p>
              <a:r>
                <a:rPr lang="en-US" altLang="zh-CN" sz="2200" b="1" dirty="0">
                  <a:solidFill>
                    <a:srgbClr val="050C0A"/>
                  </a:solidFill>
                  <a:latin typeface="微软雅黑" panose="020B0503020204020204" pitchFamily="34" charset="-122"/>
                  <a:ea typeface="微软雅黑" panose="020B0503020204020204" pitchFamily="34" charset="-122"/>
                  <a:cs typeface="Biome" panose="020B0502040204020203" pitchFamily="34" charset="0"/>
                </a:rPr>
                <a:t>RHINE</a:t>
              </a:r>
            </a:p>
          </p:txBody>
        </p:sp>
        <p:sp>
          <p:nvSpPr>
            <p:cNvPr id="9" name="文本框 8"/>
            <p:cNvSpPr txBox="1"/>
            <p:nvPr/>
          </p:nvSpPr>
          <p:spPr>
            <a:xfrm>
              <a:off x="332012" y="789557"/>
              <a:ext cx="2696549" cy="238527"/>
            </a:xfrm>
            <a:prstGeom prst="rect">
              <a:avLst/>
            </a:prstGeom>
            <a:noFill/>
          </p:spPr>
          <p:txBody>
            <a:bodyPr wrap="square" rtlCol="0">
              <a:spAutoFit/>
            </a:bodyPr>
            <a:lstStyle/>
            <a:p>
              <a:r>
                <a:rPr lang="en-US" altLang="zh-CN" sz="950" b="1" spc="20" dirty="0"/>
                <a:t>SYNTHESIZE INFORMATION</a:t>
              </a:r>
              <a:endParaRPr lang="zh-CN" altLang="en-US" sz="950" b="1" spc="20" dirty="0"/>
            </a:p>
          </p:txBody>
        </p:sp>
        <p:sp>
          <p:nvSpPr>
            <p:cNvPr id="11" name="文本框 10"/>
            <p:cNvSpPr txBox="1"/>
            <p:nvPr/>
          </p:nvSpPr>
          <p:spPr>
            <a:xfrm>
              <a:off x="1271137" y="446158"/>
              <a:ext cx="1021703" cy="461665"/>
            </a:xfrm>
            <a:prstGeom prst="rect">
              <a:avLst/>
            </a:prstGeom>
            <a:noFill/>
          </p:spPr>
          <p:txBody>
            <a:bodyPr wrap="square" rtlCol="0">
              <a:spAutoFit/>
            </a:bodyPr>
            <a:lstStyle/>
            <a:p>
              <a:r>
                <a:rPr lang="en-US" altLang="zh-CN" sz="2400" b="1" dirty="0">
                  <a:solidFill>
                    <a:srgbClr val="050C0A"/>
                  </a:solidFill>
                  <a:latin typeface="微软雅黑" panose="020B0503020204020204" pitchFamily="34" charset="-122"/>
                  <a:ea typeface="微软雅黑" panose="020B0503020204020204" pitchFamily="34" charset="-122"/>
                </a:rPr>
                <a:t> </a:t>
              </a:r>
              <a:r>
                <a:rPr lang="en-US" altLang="zh-CN" sz="2200" b="1" dirty="0">
                  <a:solidFill>
                    <a:srgbClr val="050C0A"/>
                  </a:solidFill>
                  <a:latin typeface="微软雅黑" panose="020B0503020204020204" pitchFamily="34" charset="-122"/>
                  <a:ea typeface="微软雅黑" panose="020B0503020204020204" pitchFamily="34" charset="-122"/>
                </a:rPr>
                <a:t>LAB</a:t>
              </a:r>
            </a:p>
          </p:txBody>
        </p:sp>
        <p:grpSp>
          <p:nvGrpSpPr>
            <p:cNvPr id="13" name="组合 12"/>
            <p:cNvGrpSpPr/>
            <p:nvPr/>
          </p:nvGrpSpPr>
          <p:grpSpPr>
            <a:xfrm>
              <a:off x="328837" y="954924"/>
              <a:ext cx="2239347" cy="369333"/>
              <a:chOff x="522512" y="1020392"/>
              <a:chExt cx="2239347" cy="369333"/>
            </a:xfrm>
          </p:grpSpPr>
          <p:sp>
            <p:nvSpPr>
              <p:cNvPr id="10" name="文本框 9"/>
              <p:cNvSpPr txBox="1"/>
              <p:nvPr/>
            </p:nvSpPr>
            <p:spPr>
              <a:xfrm>
                <a:off x="522512" y="1020392"/>
                <a:ext cx="2239347" cy="369332"/>
              </a:xfrm>
              <a:prstGeom prst="rect">
                <a:avLst/>
              </a:prstGeom>
              <a:noFill/>
            </p:spPr>
            <p:txBody>
              <a:bodyPr wrap="square" rtlCol="0">
                <a:spAutoFit/>
              </a:bodyPr>
              <a:lstStyle/>
              <a:p>
                <a:r>
                  <a:rPr lang="en-US" altLang="zh-CN" dirty="0">
                    <a:solidFill>
                      <a:srgbClr val="050C0A"/>
                    </a:solidFill>
                    <a:latin typeface="微软雅黑" panose="020B0503020204020204" pitchFamily="34" charset="-122"/>
                    <a:ea typeface="微软雅黑" panose="020B0503020204020204" pitchFamily="34" charset="-122"/>
                  </a:rPr>
                  <a:t>ANALYSIS</a:t>
                </a:r>
                <a:endParaRPr lang="zh-CN" altLang="en-US" b="1" dirty="0">
                  <a:solidFill>
                    <a:srgbClr val="050C0A"/>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784220" y="1020393"/>
                <a:ext cx="629817" cy="369332"/>
              </a:xfrm>
              <a:prstGeom prst="rect">
                <a:avLst/>
              </a:prstGeom>
              <a:noFill/>
            </p:spPr>
            <p:txBody>
              <a:bodyPr wrap="square" rtlCol="0">
                <a:spAutoFit/>
              </a:bodyPr>
              <a:lstStyle/>
              <a:p>
                <a:r>
                  <a:rPr lang="en-US" altLang="zh-CN" b="1" dirty="0">
                    <a:solidFill>
                      <a:srgbClr val="050C0A"/>
                    </a:solidFill>
                    <a:latin typeface="微软雅黑" panose="020B0503020204020204" pitchFamily="34" charset="-122"/>
                    <a:ea typeface="微软雅黑" panose="020B0503020204020204" pitchFamily="34" charset="-122"/>
                  </a:rPr>
                  <a:t>OS</a:t>
                </a:r>
                <a:endParaRPr lang="zh-CN" altLang="en-US" b="1" dirty="0">
                  <a:solidFill>
                    <a:srgbClr val="050C0A"/>
                  </a:solidFill>
                  <a:latin typeface="微软雅黑" panose="020B0503020204020204" pitchFamily="34" charset="-122"/>
                  <a:ea typeface="微软雅黑" panose="020B0503020204020204" pitchFamily="34" charset="-122"/>
                </a:endParaRPr>
              </a:p>
            </p:txBody>
          </p:sp>
        </p:grpSp>
      </p:grpSp>
      <p:grpSp>
        <p:nvGrpSpPr>
          <p:cNvPr id="2" name="标题"/>
          <p:cNvGrpSpPr/>
          <p:nvPr/>
        </p:nvGrpSpPr>
        <p:grpSpPr>
          <a:xfrm>
            <a:off x="8852695" y="2180660"/>
            <a:ext cx="2696371" cy="2109910"/>
            <a:chOff x="1440339" y="1773556"/>
            <a:chExt cx="2696371" cy="2109910"/>
          </a:xfrm>
        </p:grpSpPr>
        <p:pic>
          <p:nvPicPr>
            <p:cNvPr id="35" name="图片 34" descr="图片包含 游戏机, 站&#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339" y="1955738"/>
              <a:ext cx="2696371" cy="1927728"/>
            </a:xfrm>
            <a:prstGeom prst="rect">
              <a:avLst/>
            </a:prstGeom>
          </p:spPr>
        </p:pic>
        <p:grpSp>
          <p:nvGrpSpPr>
            <p:cNvPr id="42" name="中心标题"/>
            <p:cNvGrpSpPr/>
            <p:nvPr/>
          </p:nvGrpSpPr>
          <p:grpSpPr>
            <a:xfrm>
              <a:off x="1703357" y="1773556"/>
              <a:ext cx="2389789" cy="1845241"/>
              <a:chOff x="1703357" y="1773556"/>
              <a:chExt cx="2389789" cy="1845241"/>
            </a:xfrm>
          </p:grpSpPr>
          <p:sp>
            <p:nvSpPr>
              <p:cNvPr id="15" name="文本框 14"/>
              <p:cNvSpPr txBox="1"/>
              <p:nvPr/>
            </p:nvSpPr>
            <p:spPr>
              <a:xfrm>
                <a:off x="1703357" y="2124183"/>
                <a:ext cx="2389789" cy="923330"/>
              </a:xfrm>
              <a:prstGeom prst="rect">
                <a:avLst/>
              </a:prstGeom>
              <a:noFill/>
            </p:spPr>
            <p:txBody>
              <a:bodyPr wrap="square" rtlCol="0">
                <a:spAutoFit/>
              </a:bodyPr>
              <a:lstStyle/>
              <a:p>
                <a:r>
                  <a:rPr lang="en-US" altLang="zh-CN" sz="5400" b="1" dirty="0">
                    <a:solidFill>
                      <a:srgbClr val="F4F2EE"/>
                    </a:solidFill>
                    <a:latin typeface="Arial" panose="020B0604020202020204" pitchFamily="34" charset="0"/>
                    <a:ea typeface="微软雅黑" panose="020B0503020204020204" pitchFamily="34" charset="-122"/>
                    <a:cs typeface="Arial" panose="020B0604020202020204" pitchFamily="34" charset="0"/>
                  </a:rPr>
                  <a:t>CMPT</a:t>
                </a:r>
              </a:p>
            </p:txBody>
          </p:sp>
          <p:sp>
            <p:nvSpPr>
              <p:cNvPr id="34" name="文本框 33"/>
              <p:cNvSpPr txBox="1"/>
              <p:nvPr/>
            </p:nvSpPr>
            <p:spPr>
              <a:xfrm>
                <a:off x="1703679" y="2555515"/>
                <a:ext cx="2081754" cy="923330"/>
              </a:xfrm>
              <a:prstGeom prst="rect">
                <a:avLst/>
              </a:prstGeom>
              <a:noFill/>
            </p:spPr>
            <p:txBody>
              <a:bodyPr wrap="square" rtlCol="0">
                <a:spAutoFit/>
              </a:bodyPr>
              <a:lstStyle/>
              <a:p>
                <a:r>
                  <a:rPr lang="en-US" altLang="zh-CN" sz="5400" b="1" spc="-200" dirty="0">
                    <a:solidFill>
                      <a:srgbClr val="F4F2EE"/>
                    </a:solidFill>
                    <a:latin typeface="Arial" panose="020B0604020202020204" pitchFamily="34" charset="0"/>
                    <a:ea typeface="微软雅黑" panose="020B0503020204020204" pitchFamily="34" charset="-122"/>
                    <a:cs typeface="Arial" panose="020B0604020202020204" pitchFamily="34" charset="0"/>
                  </a:rPr>
                  <a:t>CTRL</a:t>
                </a:r>
              </a:p>
            </p:txBody>
          </p:sp>
          <p:sp>
            <p:nvSpPr>
              <p:cNvPr id="36" name="文本框 35"/>
              <p:cNvSpPr txBox="1"/>
              <p:nvPr/>
            </p:nvSpPr>
            <p:spPr>
              <a:xfrm>
                <a:off x="1734731" y="3387965"/>
                <a:ext cx="2248364" cy="230832"/>
              </a:xfrm>
              <a:prstGeom prst="rect">
                <a:avLst/>
              </a:prstGeom>
              <a:noFill/>
            </p:spPr>
            <p:txBody>
              <a:bodyPr wrap="square" rtlCol="0">
                <a:spAutoFit/>
              </a:bodyPr>
              <a:lstStyle/>
              <a:p>
                <a:r>
                  <a:rPr lang="en-US" altLang="zh-CN" sz="900" spc="50" dirty="0">
                    <a:solidFill>
                      <a:srgbClr val="F4F2EE"/>
                    </a:solidFill>
                    <a:latin typeface="+mj-lt"/>
                    <a:ea typeface="微软雅黑" panose="020B0503020204020204" pitchFamily="34" charset="-122"/>
                    <a:cs typeface="Arial" panose="020B0604020202020204" pitchFamily="34" charset="0"/>
                  </a:rPr>
                  <a:t>COMPONENTS CONTROL SECTION</a:t>
                </a:r>
              </a:p>
            </p:txBody>
          </p:sp>
          <p:sp>
            <p:nvSpPr>
              <p:cNvPr id="38" name="矩形 37"/>
              <p:cNvSpPr/>
              <p:nvPr/>
            </p:nvSpPr>
            <p:spPr>
              <a:xfrm>
                <a:off x="1749743" y="1773556"/>
                <a:ext cx="1090613" cy="300038"/>
              </a:xfrm>
              <a:prstGeom prst="rect">
                <a:avLst/>
              </a:prstGeom>
              <a:solidFill>
                <a:srgbClr val="FFFE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EFF"/>
                  </a:solidFill>
                </a:endParaRPr>
              </a:p>
            </p:txBody>
          </p:sp>
          <p:sp>
            <p:nvSpPr>
              <p:cNvPr id="39" name="文本框 38"/>
              <p:cNvSpPr txBox="1"/>
              <p:nvPr/>
            </p:nvSpPr>
            <p:spPr>
              <a:xfrm>
                <a:off x="1925724" y="1791903"/>
                <a:ext cx="903112" cy="253916"/>
              </a:xfrm>
              <a:prstGeom prst="rect">
                <a:avLst/>
              </a:prstGeom>
              <a:noFill/>
            </p:spPr>
            <p:txBody>
              <a:bodyPr wrap="square" rtlCol="0">
                <a:spAutoFit/>
              </a:bodyPr>
              <a:lstStyle/>
              <a:p>
                <a:r>
                  <a:rPr lang="en-US" altLang="zh-CN" sz="1050" spc="50" dirty="0">
                    <a:latin typeface="+mj-ea"/>
                    <a:ea typeface="+mj-ea"/>
                    <a:cs typeface="Arial" panose="020B0604020202020204" pitchFamily="34" charset="0"/>
                  </a:rPr>
                  <a:t>SECTION</a:t>
                </a:r>
                <a:endParaRPr lang="zh-CN" altLang="en-US" sz="1050" spc="50" dirty="0">
                  <a:latin typeface="+mj-ea"/>
                  <a:ea typeface="+mj-ea"/>
                  <a:cs typeface="Arial" panose="020B0604020202020204" pitchFamily="34" charset="0"/>
                </a:endParaRPr>
              </a:p>
            </p:txBody>
          </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30000" decel="30000" autoRev="1" fill="hold" grpId="0" nodeType="afterEffect">
                                  <p:stCondLst>
                                    <p:cond delay="0"/>
                                  </p:stCondLst>
                                  <p:childTnLst>
                                    <p:animMotion origin="layout" path="M -0.00013 -0.00139 L -0.00013 0.56875 " pathEditMode="relative" rAng="0" ptsTypes="AA">
                                      <p:cBhvr>
                                        <p:cTn id="6" dur="10000" fill="hold"/>
                                        <p:tgtEl>
                                          <p:spTgt spid="17">
                                            <p:bg/>
                                          </p:spTgt>
                                        </p:tgtEl>
                                        <p:attrNameLst>
                                          <p:attrName>ppt_x</p:attrName>
                                          <p:attrName>ppt_y</p:attrName>
                                        </p:attrNameLst>
                                      </p:cBhvr>
                                      <p:rCtr x="0" y="28495"/>
                                    </p:animMotion>
                                  </p:childTnLst>
                                  <p:subTnLst>
                                    <p:set>
                                      <p:cBhvr override="childStyle">
                                        <p:cTn dur="1" fill="hold" display="0" masterRel="sameClick" afterEffect="1">
                                          <p:stCondLst>
                                            <p:cond evt="end" delay="0">
                                              <p:tn val="5"/>
                                            </p:cond>
                                          </p:stCondLst>
                                        </p:cTn>
                                        <p:tgtEl>
                                          <p:spTgt spid="17">
                                            <p:bg/>
                                          </p:spTgt>
                                        </p:tgtEl>
                                        <p:attrNameLst>
                                          <p:attrName>style.visibility</p:attrName>
                                        </p:attrNameLst>
                                      </p:cBhvr>
                                      <p:to>
                                        <p:strVal val="hidden"/>
                                      </p:to>
                                    </p:set>
                                  </p:subTnLst>
                                </p:cTn>
                              </p:par>
                              <p:par>
                                <p:cTn id="7" presetID="0" presetClass="path" presetSubtype="0" repeatCount="indefinite" accel="30000" decel="30000" autoRev="1" fill="hold" grpId="0" nodeType="withEffect" nodePh="1">
                                  <p:stCondLst>
                                    <p:cond delay="0"/>
                                  </p:stCondLst>
                                  <p:endCondLst>
                                    <p:cond evt="begin" delay="0">
                                      <p:tn val="7"/>
                                    </p:cond>
                                  </p:endCondLst>
                                  <p:childTnLst>
                                    <p:animMotion origin="layout" path="M -0.00013 -0.00139 L -0.00013 0.56875 " pathEditMode="relative" rAng="0" ptsTypes="AA">
                                      <p:cBhvr>
                                        <p:cTn id="8" dur="10000" fill="hold"/>
                                        <p:tgtEl>
                                          <p:spTgt spid="17">
                                            <p:txEl>
                                              <p:pRg st="0" end="0"/>
                                            </p:txEl>
                                          </p:spTgt>
                                        </p:tgtEl>
                                        <p:attrNameLst>
                                          <p:attrName>ppt_x</p:attrName>
                                          <p:attrName>ppt_y</p:attrName>
                                        </p:attrNameLst>
                                      </p:cBhvr>
                                      <p:rCtr x="0" y="28495"/>
                                    </p:animMotion>
                                  </p:childTnLst>
                                  <p:subTnLst>
                                    <p:set>
                                      <p:cBhvr override="childStyle">
                                        <p:cTn dur="1" fill="hold" display="0" masterRel="sameClick" afterEffect="1">
                                          <p:stCondLst>
                                            <p:cond evt="end" delay="0">
                                              <p:tn val="7"/>
                                            </p:cond>
                                          </p:stCondLst>
                                        </p:cTn>
                                        <p:tgtEl>
                                          <p:spTgt spid="17">
                                            <p:txEl>
                                              <p:pRg st="0" end="0"/>
                                            </p:txEl>
                                          </p:spTgt>
                                        </p:tgtEl>
                                        <p:attrNameLst>
                                          <p:attrName>style.visibility</p:attrName>
                                        </p:attrNameLst>
                                      </p:cBhvr>
                                      <p:to>
                                        <p:strVal val="hidden"/>
                                      </p:to>
                                    </p:set>
                                  </p:subTnLst>
                                </p:cTn>
                              </p:par>
                              <p:par>
                                <p:cTn id="9" presetID="2" presetClass="entr" presetSubtype="2" decel="714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800" fill="hold"/>
                                        <p:tgtEl>
                                          <p:spTgt spid="2"/>
                                        </p:tgtEl>
                                        <p:attrNameLst>
                                          <p:attrName>ppt_x</p:attrName>
                                        </p:attrNameLst>
                                      </p:cBhvr>
                                      <p:tavLst>
                                        <p:tav tm="0">
                                          <p:val>
                                            <p:strVal val="1+#ppt_w/2"/>
                                          </p:val>
                                        </p:tav>
                                        <p:tav tm="100000">
                                          <p:val>
                                            <p:strVal val="#ppt_x"/>
                                          </p:val>
                                        </p:tav>
                                      </p:tavLst>
                                    </p:anim>
                                    <p:anim calcmode="lin" valueType="num">
                                      <p:cBhvr additive="base">
                                        <p:cTn id="12" dur="800" fill="hold"/>
                                        <p:tgtEl>
                                          <p:spTgt spid="2"/>
                                        </p:tgtEl>
                                        <p:attrNameLst>
                                          <p:attrName>ppt_y</p:attrName>
                                        </p:attrNameLst>
                                      </p:cBhvr>
                                      <p:tavLst>
                                        <p:tav tm="0">
                                          <p:val>
                                            <p:strVal val="#ppt_y"/>
                                          </p:val>
                                        </p:tav>
                                        <p:tav tm="100000">
                                          <p:val>
                                            <p:strVal val="#ppt_y"/>
                                          </p:val>
                                        </p:tav>
                                      </p:tavLst>
                                    </p:anim>
                                  </p:childTnLst>
                                </p:cTn>
                              </p:par>
                              <p:par>
                                <p:cTn id="13" presetID="42" presetClass="path" presetSubtype="0" decel="66600" fill="hold" nodeType="withEffect">
                                  <p:stCondLst>
                                    <p:cond delay="1400"/>
                                  </p:stCondLst>
                                  <p:childTnLst>
                                    <p:animMotion origin="layout" path="M 1.25E-6 7.40741E-7 L -0.59779 0.00231 " pathEditMode="relative" rAng="0" ptsTypes="AA">
                                      <p:cBhvr>
                                        <p:cTn id="14" dur="500" fill="hold"/>
                                        <p:tgtEl>
                                          <p:spTgt spid="2"/>
                                        </p:tgtEl>
                                        <p:attrNameLst>
                                          <p:attrName>ppt_x</p:attrName>
                                          <p:attrName>ppt_y</p:attrName>
                                        </p:attrNameLst>
                                      </p:cBhvr>
                                      <p:rCtr x="-29896" y="116"/>
                                    </p:animMotion>
                                  </p:childTnLst>
                                </p:cTn>
                              </p:par>
                              <p:par>
                                <p:cTn id="15" presetID="10" presetClass="entr" presetSubtype="0" fill="hold" grpId="0" nodeType="withEffect">
                                  <p:stCondLst>
                                    <p:cond delay="15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000"/>
                                        <p:tgtEl>
                                          <p:spTgt spid="20"/>
                                        </p:tgtEl>
                                      </p:cBhvr>
                                    </p:animEffect>
                                  </p:childTnLst>
                                </p:cTn>
                              </p:par>
                              <p:par>
                                <p:cTn id="21" presetID="10" presetClass="entr" presetSubtype="0" fill="hold" grpId="0" nodeType="withEffect">
                                  <p:stCondLst>
                                    <p:cond delay="150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up)">
                                      <p:cBhvr>
                                        <p:cTn id="32" dur="800"/>
                                        <p:tgtEl>
                                          <p:spTgt spid="22"/>
                                        </p:tgtEl>
                                      </p:cBhvr>
                                    </p:animEffect>
                                  </p:childTnLst>
                                </p:cTn>
                              </p:par>
                              <p:par>
                                <p:cTn id="33" presetID="22" presetClass="entr" presetSubtype="8"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800"/>
                                        <p:tgtEl>
                                          <p:spTgt spid="25"/>
                                        </p:tgtEl>
                                      </p:cBhvr>
                                    </p:animEffect>
                                  </p:childTnLst>
                                </p:cTn>
                              </p:par>
                              <p:par>
                                <p:cTn id="36" presetID="42" presetClass="path" presetSubtype="0" accel="37500" decel="37500" fill="hold" grpId="0" nodeType="withEffect">
                                  <p:stCondLst>
                                    <p:cond delay="0"/>
                                  </p:stCondLst>
                                  <p:childTnLst>
                                    <p:animMotion origin="layout" path="M -0.1125 0.0051 L -4.375E-6 -3.7037E-6 " pathEditMode="relative" rAng="0" ptsTypes="AA">
                                      <p:cBhvr>
                                        <p:cTn id="37" dur="600" fill="hold"/>
                                        <p:tgtEl>
                                          <p:spTgt spid="27"/>
                                        </p:tgtEl>
                                        <p:attrNameLst>
                                          <p:attrName>ppt_x</p:attrName>
                                          <p:attrName>ppt_y</p:attrName>
                                        </p:attrNameLst>
                                      </p:cBhvr>
                                      <p:rCtr x="5625" y="-255"/>
                                    </p:animMotion>
                                  </p:childTnLst>
                                </p:cTn>
                              </p:par>
                              <p:par>
                                <p:cTn id="38" presetID="42" presetClass="path" presetSubtype="0" accel="33300" decel="66600" fill="hold" grpId="0" nodeType="withEffect">
                                  <p:stCondLst>
                                    <p:cond delay="0"/>
                                  </p:stCondLst>
                                  <p:childTnLst>
                                    <p:animMotion origin="layout" path="M -0.12084 0.00024 L 4.58333E-6 -4.07407E-6 " pathEditMode="relative" rAng="0" ptsTypes="AA">
                                      <p:cBhvr>
                                        <p:cTn id="39" dur="600" fill="hold"/>
                                        <p:tgtEl>
                                          <p:spTgt spid="6"/>
                                        </p:tgtEl>
                                        <p:attrNameLst>
                                          <p:attrName>ppt_x</p:attrName>
                                          <p:attrName>ppt_y</p:attrName>
                                        </p:attrNameLst>
                                      </p:cBhvr>
                                      <p:rCtr x="6042" y="-23"/>
                                    </p:animMotion>
                                  </p:childTnLst>
                                </p:cTn>
                              </p:par>
                              <p:par>
                                <p:cTn id="40" presetID="22" presetClass="exit" presetSubtype="2" fill="hold" grpId="1" nodeType="withEffect">
                                  <p:stCondLst>
                                    <p:cond delay="2000"/>
                                  </p:stCondLst>
                                  <p:childTnLst>
                                    <p:animEffect transition="out" filter="wipe(right)">
                                      <p:cBhvr>
                                        <p:cTn id="41" dur="200"/>
                                        <p:tgtEl>
                                          <p:spTgt spid="6"/>
                                        </p:tgtEl>
                                      </p:cBhvr>
                                    </p:animEffect>
                                    <p:set>
                                      <p:cBhvr>
                                        <p:cTn id="42" dur="1" fill="hold">
                                          <p:stCondLst>
                                            <p:cond delay="199"/>
                                          </p:stCondLst>
                                        </p:cTn>
                                        <p:tgtEl>
                                          <p:spTgt spid="6"/>
                                        </p:tgtEl>
                                        <p:attrNameLst>
                                          <p:attrName>style.visibility</p:attrName>
                                        </p:attrNameLst>
                                      </p:cBhvr>
                                      <p:to>
                                        <p:strVal val="hidden"/>
                                      </p:to>
                                    </p:set>
                                  </p:childTnLst>
                                </p:cTn>
                              </p:par>
                              <p:par>
                                <p:cTn id="43" presetID="22" presetClass="exit" presetSubtype="2" fill="hold" grpId="1" nodeType="withEffect">
                                  <p:stCondLst>
                                    <p:cond delay="2200"/>
                                  </p:stCondLst>
                                  <p:childTnLst>
                                    <p:animEffect transition="out" filter="wipe(right)">
                                      <p:cBhvr>
                                        <p:cTn id="44" dur="100"/>
                                        <p:tgtEl>
                                          <p:spTgt spid="27"/>
                                        </p:tgtEl>
                                      </p:cBhvr>
                                    </p:animEffect>
                                    <p:set>
                                      <p:cBhvr>
                                        <p:cTn id="45" dur="1" fill="hold">
                                          <p:stCondLst>
                                            <p:cond delay="99"/>
                                          </p:stCondLst>
                                        </p:cTn>
                                        <p:tgtEl>
                                          <p:spTgt spid="27"/>
                                        </p:tgtEl>
                                        <p:attrNameLst>
                                          <p:attrName>style.visibility</p:attrName>
                                        </p:attrNameLst>
                                      </p:cBhvr>
                                      <p:to>
                                        <p:strVal val="hidden"/>
                                      </p:to>
                                    </p:set>
                                  </p:childTnLst>
                                </p:cTn>
                              </p:par>
                              <p:par>
                                <p:cTn id="46" presetID="42" presetClass="path" presetSubtype="0" accel="50000" decel="50000" fill="hold" grpId="0" nodeType="withEffect">
                                  <p:stCondLst>
                                    <p:cond delay="2300"/>
                                  </p:stCondLst>
                                  <p:childTnLst>
                                    <p:animMotion origin="layout" path="M -8.67362E-19 3.33333E-6 L 0.07422 0.00069 " pathEditMode="relative" rAng="0" ptsTypes="AA">
                                      <p:cBhvr>
                                        <p:cTn id="47" dur="700" fill="hold"/>
                                        <p:tgtEl>
                                          <p:spTgt spid="30"/>
                                        </p:tgtEl>
                                        <p:attrNameLst>
                                          <p:attrName>ppt_x</p:attrName>
                                          <p:attrName>ppt_y</p:attrName>
                                        </p:attrNameLst>
                                      </p:cBhvr>
                                      <p:rCtr x="3711" y="23"/>
                                    </p:animMotion>
                                  </p:childTnLst>
                                </p:cTn>
                              </p:par>
                              <p:par>
                                <p:cTn id="48" presetID="42" presetClass="path" presetSubtype="0" accel="50000" decel="50000" fill="hold" grpId="0" nodeType="withEffect">
                                  <p:stCondLst>
                                    <p:cond delay="2300"/>
                                  </p:stCondLst>
                                  <p:childTnLst>
                                    <p:animMotion origin="layout" path="M 6.25E-7 4.44444E-6 L 0.07031 0.00047 " pathEditMode="relative" rAng="0" ptsTypes="AA">
                                      <p:cBhvr>
                                        <p:cTn id="49" dur="700" fill="hold"/>
                                        <p:tgtEl>
                                          <p:spTgt spid="29"/>
                                        </p:tgtEl>
                                        <p:attrNameLst>
                                          <p:attrName>ppt_x</p:attrName>
                                          <p:attrName>ppt_y</p:attrName>
                                        </p:attrNameLst>
                                      </p:cBhvr>
                                      <p:rCtr x="3503" y="0"/>
                                    </p:animMotion>
                                  </p:childTnLst>
                                </p:cTn>
                              </p:par>
                              <p:par>
                                <p:cTn id="50" presetID="1" presetClass="exit" presetSubtype="0" fill="hold" grpId="1" nodeType="withEffect">
                                  <p:stCondLst>
                                    <p:cond delay="3000"/>
                                  </p:stCondLst>
                                  <p:childTnLst>
                                    <p:set>
                                      <p:cBhvr>
                                        <p:cTn id="51" dur="1" fill="hold">
                                          <p:stCondLst>
                                            <p:cond delay="0"/>
                                          </p:stCondLst>
                                        </p:cTn>
                                        <p:tgtEl>
                                          <p:spTgt spid="30"/>
                                        </p:tgtEl>
                                        <p:attrNameLst>
                                          <p:attrName>style.visibility</p:attrName>
                                        </p:attrNameLst>
                                      </p:cBhvr>
                                      <p:to>
                                        <p:strVal val="hidden"/>
                                      </p:to>
                                    </p:set>
                                  </p:childTnLst>
                                </p:cTn>
                              </p:par>
                              <p:par>
                                <p:cTn id="52" presetID="1" presetClass="exit" presetSubtype="0" fill="hold" grpId="1" nodeType="withEffect">
                                  <p:stCondLst>
                                    <p:cond delay="3000"/>
                                  </p:stCondLst>
                                  <p:childTnLst>
                                    <p:set>
                                      <p:cBhvr>
                                        <p:cTn id="53" dur="1" fill="hold">
                                          <p:stCondLst>
                                            <p:cond delay="0"/>
                                          </p:stCondLst>
                                        </p:cTn>
                                        <p:tgtEl>
                                          <p:spTgt spid="29"/>
                                        </p:tgtEl>
                                        <p:attrNameLst>
                                          <p:attrName>style.visibility</p:attrName>
                                        </p:attrNameLst>
                                      </p:cBhvr>
                                      <p:to>
                                        <p:strVal val="hidden"/>
                                      </p:to>
                                    </p:set>
                                  </p:childTnLst>
                                </p:cTn>
                              </p:par>
                              <p:par>
                                <p:cTn id="54" presetID="1" presetClass="entr" presetSubtype="0" fill="hold" grpId="2" nodeType="withEffect">
                                  <p:stCondLst>
                                    <p:cond delay="3100"/>
                                  </p:stCondLst>
                                  <p:childTnLst>
                                    <p:set>
                                      <p:cBhvr>
                                        <p:cTn id="55" dur="1" fill="hold">
                                          <p:stCondLst>
                                            <p:cond delay="0"/>
                                          </p:stCondLst>
                                        </p:cTn>
                                        <p:tgtEl>
                                          <p:spTgt spid="30"/>
                                        </p:tgtEl>
                                        <p:attrNameLst>
                                          <p:attrName>style.visibility</p:attrName>
                                        </p:attrNameLst>
                                      </p:cBhvr>
                                      <p:to>
                                        <p:strVal val="visible"/>
                                      </p:to>
                                    </p:set>
                                  </p:childTnLst>
                                </p:cTn>
                              </p:par>
                              <p:par>
                                <p:cTn id="56" presetID="1" presetClass="entr" presetSubtype="0" fill="hold" grpId="2" nodeType="withEffect">
                                  <p:stCondLst>
                                    <p:cond delay="3100"/>
                                  </p:stCondLst>
                                  <p:childTnLst>
                                    <p:set>
                                      <p:cBhvr>
                                        <p:cTn id="57" dur="1" fill="hold">
                                          <p:stCondLst>
                                            <p:cond delay="0"/>
                                          </p:stCondLst>
                                        </p:cTn>
                                        <p:tgtEl>
                                          <p:spTgt spid="29"/>
                                        </p:tgtEl>
                                        <p:attrNameLst>
                                          <p:attrName>style.visibility</p:attrName>
                                        </p:attrNameLst>
                                      </p:cBhvr>
                                      <p:to>
                                        <p:strVal val="visible"/>
                                      </p:to>
                                    </p:set>
                                  </p:childTnLst>
                                </p:cTn>
                              </p:par>
                              <p:par>
                                <p:cTn id="58" presetID="1" presetClass="exit" presetSubtype="0" fill="hold" grpId="3" nodeType="withEffect">
                                  <p:stCondLst>
                                    <p:cond delay="3200"/>
                                  </p:stCondLst>
                                  <p:childTnLst>
                                    <p:set>
                                      <p:cBhvr>
                                        <p:cTn id="59" dur="1" fill="hold">
                                          <p:stCondLst>
                                            <p:cond delay="0"/>
                                          </p:stCondLst>
                                        </p:cTn>
                                        <p:tgtEl>
                                          <p:spTgt spid="30"/>
                                        </p:tgtEl>
                                        <p:attrNameLst>
                                          <p:attrName>style.visibility</p:attrName>
                                        </p:attrNameLst>
                                      </p:cBhvr>
                                      <p:to>
                                        <p:strVal val="hidden"/>
                                      </p:to>
                                    </p:set>
                                  </p:childTnLst>
                                </p:cTn>
                              </p:par>
                              <p:par>
                                <p:cTn id="60" presetID="1" presetClass="exit" presetSubtype="0" fill="hold" grpId="3" nodeType="withEffect">
                                  <p:stCondLst>
                                    <p:cond delay="3200"/>
                                  </p:stCondLst>
                                  <p:childTnLst>
                                    <p:set>
                                      <p:cBhvr>
                                        <p:cTn id="61" dur="1" fill="hold">
                                          <p:stCondLst>
                                            <p:cond delay="0"/>
                                          </p:stCondLst>
                                        </p:cTn>
                                        <p:tgtEl>
                                          <p:spTgt spid="29"/>
                                        </p:tgtEl>
                                        <p:attrNameLst>
                                          <p:attrName>style.visibility</p:attrName>
                                        </p:attrNameLst>
                                      </p:cBhvr>
                                      <p:to>
                                        <p:strVal val="hidden"/>
                                      </p:to>
                                    </p:set>
                                  </p:childTnLst>
                                </p:cTn>
                              </p:par>
                              <p:par>
                                <p:cTn id="62" presetID="1" presetClass="entr" presetSubtype="0" fill="hold" grpId="4" nodeType="withEffect">
                                  <p:stCondLst>
                                    <p:cond delay="3300"/>
                                  </p:stCondLst>
                                  <p:childTnLst>
                                    <p:set>
                                      <p:cBhvr>
                                        <p:cTn id="63" dur="1" fill="hold">
                                          <p:stCondLst>
                                            <p:cond delay="0"/>
                                          </p:stCondLst>
                                        </p:cTn>
                                        <p:tgtEl>
                                          <p:spTgt spid="30"/>
                                        </p:tgtEl>
                                        <p:attrNameLst>
                                          <p:attrName>style.visibility</p:attrName>
                                        </p:attrNameLst>
                                      </p:cBhvr>
                                      <p:to>
                                        <p:strVal val="visible"/>
                                      </p:to>
                                    </p:set>
                                  </p:childTnLst>
                                </p:cTn>
                              </p:par>
                              <p:par>
                                <p:cTn id="64" presetID="1" presetClass="entr" presetSubtype="0" fill="hold" grpId="4" nodeType="withEffect">
                                  <p:stCondLst>
                                    <p:cond delay="3300"/>
                                  </p:stCondLst>
                                  <p:childTnLst>
                                    <p:set>
                                      <p:cBhvr>
                                        <p:cTn id="65" dur="1" fill="hold">
                                          <p:stCondLst>
                                            <p:cond delay="0"/>
                                          </p:stCondLst>
                                        </p:cTn>
                                        <p:tgtEl>
                                          <p:spTgt spid="29"/>
                                        </p:tgtEl>
                                        <p:attrNameLst>
                                          <p:attrName>style.visibility</p:attrName>
                                        </p:attrNameLst>
                                      </p:cBhvr>
                                      <p:to>
                                        <p:strVal val="visible"/>
                                      </p:to>
                                    </p:set>
                                  </p:childTnLst>
                                </p:cTn>
                              </p:par>
                              <p:par>
                                <p:cTn id="66" presetID="1" presetClass="entr" presetSubtype="0" fill="hold" nodeType="withEffect">
                                  <p:stCondLst>
                                    <p:cond delay="1500"/>
                                  </p:stCondLst>
                                  <p:childTnLst>
                                    <p:set>
                                      <p:cBhvr>
                                        <p:cTn id="67"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allAtOnce" animBg="1"/>
      <p:bldP spid="24" grpId="0" animBg="1"/>
      <p:bldP spid="20" grpId="0" animBg="1"/>
      <p:bldP spid="26" grpId="0" animBg="1"/>
      <p:bldP spid="5" grpId="0" animBg="1"/>
      <p:bldP spid="23" grpId="0" animBg="1"/>
      <p:bldP spid="27" grpId="0" animBg="1"/>
      <p:bldP spid="27" grpId="1" animBg="1"/>
      <p:bldP spid="6" grpId="0"/>
      <p:bldP spid="6" grpId="1"/>
      <p:bldP spid="29" grpId="0" animBg="1"/>
      <p:bldP spid="29" grpId="1" animBg="1"/>
      <p:bldP spid="29" grpId="2" animBg="1"/>
      <p:bldP spid="29" grpId="3" animBg="1"/>
      <p:bldP spid="29" grpId="4" animBg="1"/>
      <p:bldP spid="30" grpId="0"/>
      <p:bldP spid="30" grpId="1"/>
      <p:bldP spid="30" grpId="2"/>
      <p:bldP spid="30" grpId="3"/>
      <p:bldP spid="30" grpId="4"/>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R-C"/>
          <p:cNvPicPr>
            <a:picLocks noChangeAspect="1"/>
          </p:cNvPicPr>
          <p:nvPr/>
        </p:nvPicPr>
        <p:blipFill>
          <a:blip r:embed="rId3">
            <a:alphaModFix amt="11000"/>
            <a:lum bright="64000" contrast="-70000"/>
          </a:blip>
          <a:srcRect t="40647" b="4450"/>
          <a:stretch>
            <a:fillRect/>
          </a:stretch>
        </p:blipFill>
        <p:spPr>
          <a:xfrm>
            <a:off x="9228455" y="-114935"/>
            <a:ext cx="1905635" cy="7050405"/>
          </a:xfrm>
          <a:prstGeom prst="rect">
            <a:avLst/>
          </a:prstGeom>
        </p:spPr>
      </p:pic>
      <p:sp>
        <p:nvSpPr>
          <p:cNvPr id="2" name="标题 1"/>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RHINE LAB</a:t>
            </a:r>
            <a:br>
              <a:rPr lang="en-US" altLang="zh-CN" sz="2800" dirty="0">
                <a:latin typeface="Novecento wide Medium" panose="00000605000000000000" charset="0"/>
                <a:cs typeface="Novecento wide Medium" panose="00000605000000000000" charset="0"/>
              </a:rPr>
            </a:br>
            <a:r>
              <a:rPr lang="en-US" altLang="zh-CN" sz="1000" dirty="0">
                <a:latin typeface="Novecento wide Medium" panose="00000605000000000000" charset="0"/>
                <a:cs typeface="Novecento wide Medium" panose="00000605000000000000" charset="0"/>
              </a:rPr>
              <a:t>SYNTHESIZE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p>
        </p:txBody>
      </p:sp>
      <p:sp>
        <p:nvSpPr>
          <p:cNvPr id="4" name="矩形 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文本框 4"/>
          <p:cNvSpPr txBox="1"/>
          <p:nvPr/>
        </p:nvSpPr>
        <p:spPr>
          <a:xfrm>
            <a:off x="2864485" y="3014345"/>
            <a:ext cx="6462395" cy="829945"/>
          </a:xfrm>
          <a:prstGeom prst="rect">
            <a:avLst/>
          </a:prstGeom>
          <a:noFill/>
        </p:spPr>
        <p:txBody>
          <a:bodyPr wrap="square" rtlCol="0">
            <a:spAutoFit/>
          </a:bodyPr>
          <a:lstStyle/>
          <a:p>
            <a:pPr algn="ctr"/>
            <a:r>
              <a:rPr lang="zh-CN" altLang="en-US" sz="4800" dirty="0">
                <a:latin typeface="Source Han Sans Heavy" panose="020B0A00000000000000" charset="-122"/>
                <a:ea typeface="Source Han Sans Heavy" panose="020B0A00000000000000" charset="-122"/>
              </a:rPr>
              <a:t>标题内容</a:t>
            </a:r>
          </a:p>
        </p:txBody>
      </p:sp>
      <p:pic>
        <p:nvPicPr>
          <p:cNvPr id="8" name="图片 7" descr="R-C"/>
          <p:cNvPicPr>
            <a:picLocks noChangeAspect="1"/>
          </p:cNvPicPr>
          <p:nvPr/>
        </p:nvPicPr>
        <p:blipFill>
          <a:blip r:embed="rId3">
            <a:alphaModFix amt="11000"/>
            <a:lum bright="64000" contrast="-70000"/>
          </a:blip>
          <a:srcRect t="22089" b="4450"/>
          <a:stretch>
            <a:fillRect/>
          </a:stretch>
        </p:blipFill>
        <p:spPr>
          <a:xfrm rot="2160000">
            <a:off x="1223010" y="-2043430"/>
            <a:ext cx="1905635" cy="9433560"/>
          </a:xfrm>
          <a:prstGeom prst="rect">
            <a:avLst/>
          </a:prstGeom>
        </p:spPr>
      </p:pic>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dirty="0" err="1">
                <a:solidFill>
                  <a:schemeClr val="tx1">
                    <a:alpha val="2000"/>
                  </a:schemeClr>
                </a:solidFill>
                <a:latin typeface="Novecento wide Bold" panose="00000805000000000000" charset="0"/>
                <a:cs typeface="Novecento wide Bold" panose="00000805000000000000" charset="0"/>
              </a:rPr>
              <a:t>rhodeskesi</a:t>
            </a:r>
            <a:endParaRPr lang="en-US" altLang="zh-CN" sz="500" dirty="0">
              <a:solidFill>
                <a:schemeClr val="tx1">
                  <a:alpha val="2000"/>
                </a:schemeClr>
              </a:solidFill>
              <a:latin typeface="Novecento wide Bold" panose="00000805000000000000" charset="0"/>
              <a:cs typeface="Novecento wide Bold" panose="00000805000000000000"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F:\设计相关\莱茵PPT\20210803125144!Avg_avg_ac15_6.png20210803125144!Avg_avg_ac15_6"/>
          <p:cNvPicPr>
            <a:picLocks noChangeAspect="1"/>
          </p:cNvPicPr>
          <p:nvPr/>
        </p:nvPicPr>
        <p:blipFill>
          <a:blip r:embed="rId2">
            <a:alphaModFix amt="40000"/>
          </a:blip>
          <a:srcRect t="-6983" b="4347"/>
          <a:stretch>
            <a:fillRect/>
          </a:stretch>
        </p:blipFill>
        <p:spPr>
          <a:xfrm>
            <a:off x="59055" y="-279400"/>
            <a:ext cx="12185650" cy="7011035"/>
          </a:xfrm>
          <a:prstGeom prst="rect">
            <a:avLst/>
          </a:prstGeom>
          <a:ln>
            <a:noFill/>
          </a:ln>
          <a:effectLst>
            <a:softEdge rad="317500"/>
          </a:effectLst>
        </p:spPr>
      </p:pic>
      <p:sp>
        <p:nvSpPr>
          <p:cNvPr id="2" name="标题 1"/>
          <p:cNvSpPr>
            <a:spLocks noGrp="1"/>
          </p:cNvSpPr>
          <p:nvPr>
            <p:ph type="ctrTitle"/>
          </p:nvPr>
        </p:nvSpPr>
        <p:spPr>
          <a:xfrm>
            <a:off x="142875" y="179705"/>
            <a:ext cx="2640330" cy="1202690"/>
          </a:xfrm>
        </p:spPr>
        <p:txBody>
          <a:bodyPr/>
          <a:lstStyle/>
          <a:p>
            <a:r>
              <a:rPr lang="en-US" altLang="zh-CN" sz="2800">
                <a:latin typeface="Novecento wide Bold" panose="00000805000000000000" charset="0"/>
                <a:cs typeface="Novecento wide Bold" panose="00000805000000000000" charset="0"/>
              </a:rPr>
              <a:t>RHINE LAB</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rPr>
              <a:t>SYNTHESIZE    INFORMATION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rPr>
              <a:t>ANALYSIS   </a:t>
            </a:r>
            <a:r>
              <a:rPr lang="en-US" altLang="zh-CN" sz="200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p>
        </p:txBody>
      </p:sp>
      <p:sp>
        <p:nvSpPr>
          <p:cNvPr id="4" name="矩形 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矩形 4"/>
          <p:cNvSpPr/>
          <p:nvPr/>
        </p:nvSpPr>
        <p:spPr>
          <a:xfrm>
            <a:off x="6343015" y="2866390"/>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8540750" y="2866390"/>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矩形 6"/>
          <p:cNvSpPr/>
          <p:nvPr/>
        </p:nvSpPr>
        <p:spPr>
          <a:xfrm>
            <a:off x="6343015" y="3487420"/>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矩形 7"/>
          <p:cNvSpPr/>
          <p:nvPr/>
        </p:nvSpPr>
        <p:spPr>
          <a:xfrm>
            <a:off x="8540750" y="3496945"/>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9" name="直接连接符 8"/>
          <p:cNvCxnSpPr/>
          <p:nvPr/>
        </p:nvCxnSpPr>
        <p:spPr>
          <a:xfrm>
            <a:off x="6332855" y="3746500"/>
            <a:ext cx="591185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490335" y="3058795"/>
            <a:ext cx="1985010" cy="368300"/>
          </a:xfrm>
          <a:prstGeom prst="rect">
            <a:avLst/>
          </a:prstGeom>
          <a:noFill/>
        </p:spPr>
        <p:txBody>
          <a:bodyPr wrap="square" rtlCol="0">
            <a:spAutoFit/>
          </a:bodyPr>
          <a:lstStyle/>
          <a:p>
            <a:pPr algn="ctr"/>
            <a:r>
              <a:rPr lang="zh-CN" altLang="en-US">
                <a:highlight>
                  <a:srgbClr val="FFFF00"/>
                </a:highlight>
                <a:latin typeface="Source Han Sans Heavy" panose="020B0A00000000000000" charset="-122"/>
                <a:ea typeface="Source Han Sans Heavy" panose="020B0A00000000000000" charset="-122"/>
              </a:rPr>
              <a:t>正文内容</a:t>
            </a:r>
          </a:p>
        </p:txBody>
      </p:sp>
      <p:sp>
        <p:nvSpPr>
          <p:cNvPr id="11" name="矩形 10"/>
          <p:cNvSpPr/>
          <p:nvPr/>
        </p:nvSpPr>
        <p:spPr>
          <a:xfrm>
            <a:off x="2908935" y="349694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矩形 11"/>
          <p:cNvSpPr/>
          <p:nvPr/>
        </p:nvSpPr>
        <p:spPr>
          <a:xfrm>
            <a:off x="562610" y="349694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矩形 12"/>
          <p:cNvSpPr/>
          <p:nvPr/>
        </p:nvSpPr>
        <p:spPr>
          <a:xfrm>
            <a:off x="562610" y="287591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0" name="文本框 19"/>
          <p:cNvSpPr txBox="1"/>
          <p:nvPr/>
        </p:nvSpPr>
        <p:spPr>
          <a:xfrm>
            <a:off x="12600305" y="2866390"/>
            <a:ext cx="2882265" cy="1476375"/>
          </a:xfrm>
          <a:prstGeom prst="rect">
            <a:avLst/>
          </a:prstGeom>
          <a:noFill/>
        </p:spPr>
        <p:txBody>
          <a:bodyPr wrap="none" rtlCol="0">
            <a:spAutoFit/>
          </a:bodyPr>
          <a:lstStyle/>
          <a:p>
            <a:pPr algn="l"/>
            <a:r>
              <a:rPr lang="zh-CN" altLang="en-US" dirty="0">
                <a:highlight>
                  <a:srgbClr val="FFFF00"/>
                </a:highlight>
              </a:rPr>
              <a:t>建议使用：带图小标题</a:t>
            </a:r>
            <a:r>
              <a:rPr lang="en-US" altLang="zh-CN" dirty="0">
                <a:highlight>
                  <a:srgbClr val="FFFF00"/>
                </a:highlight>
              </a:rPr>
              <a:t> </a:t>
            </a:r>
            <a:br>
              <a:rPr lang="zh-CN" altLang="en-US" dirty="0">
                <a:highlight>
                  <a:srgbClr val="FFFF00"/>
                </a:highlight>
              </a:rPr>
            </a:br>
            <a:br>
              <a:rPr lang="zh-CN" altLang="en-US" dirty="0">
                <a:highlight>
                  <a:srgbClr val="FFFF00"/>
                </a:highlight>
              </a:rPr>
            </a:br>
            <a:r>
              <a:rPr lang="zh-CN" altLang="en-US" dirty="0">
                <a:highlight>
                  <a:srgbClr val="FFFF00"/>
                </a:highlight>
              </a:rPr>
              <a:t>可以修改右侧文字</a:t>
            </a:r>
            <a:r>
              <a:rPr lang="en-US" altLang="zh-CN" dirty="0">
                <a:highlight>
                  <a:srgbClr val="FFFF00"/>
                </a:highlight>
              </a:rPr>
              <a:t> </a:t>
            </a:r>
            <a:r>
              <a:rPr lang="zh-CN" altLang="en-US" dirty="0">
                <a:highlight>
                  <a:srgbClr val="FFFF00"/>
                </a:highlight>
              </a:rPr>
              <a:t>介绍</a:t>
            </a:r>
            <a:br>
              <a:rPr lang="zh-CN" altLang="en-US" dirty="0">
                <a:highlight>
                  <a:srgbClr val="FFFF00"/>
                </a:highlight>
              </a:rPr>
            </a:br>
            <a:r>
              <a:rPr lang="zh-CN" altLang="en-US" dirty="0">
                <a:highlight>
                  <a:srgbClr val="FFFF00"/>
                </a:highlight>
              </a:rPr>
              <a:t>英文字体：Novecento wide </a:t>
            </a:r>
            <a:br>
              <a:rPr lang="zh-CN" altLang="en-US" dirty="0">
                <a:highlight>
                  <a:srgbClr val="FFFF00"/>
                </a:highlight>
              </a:rPr>
            </a:br>
            <a:r>
              <a:rPr lang="zh-CN" altLang="en-US" dirty="0">
                <a:highlight>
                  <a:srgbClr val="FFFF00"/>
                </a:highlight>
              </a:rPr>
              <a:t>中文字体：思源黑体</a:t>
            </a: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2875" y="179705"/>
            <a:ext cx="2640330" cy="1202690"/>
          </a:xfrm>
        </p:spPr>
        <p:txBody>
          <a:bodyPr/>
          <a:lstStyle/>
          <a:p>
            <a:r>
              <a:rPr lang="en-US" altLang="zh-CN" sz="2800">
                <a:latin typeface="Novecento wide Bold" panose="00000805000000000000" charset="0"/>
                <a:cs typeface="Novecento wide Bold" panose="00000805000000000000" charset="0"/>
              </a:rPr>
              <a:t>RHINE LAB</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rPr>
              <a:t>SYNTHESIZE    INFORMATION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rPr>
              <a:t>ANALYSIS   </a:t>
            </a:r>
            <a:r>
              <a:rPr lang="en-US" altLang="zh-CN" sz="200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p>
        </p:txBody>
      </p:sp>
      <p:sp>
        <p:nvSpPr>
          <p:cNvPr id="4" name="矩形 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文本框 9"/>
          <p:cNvSpPr txBox="1"/>
          <p:nvPr/>
        </p:nvSpPr>
        <p:spPr>
          <a:xfrm>
            <a:off x="7465695" y="3013710"/>
            <a:ext cx="3211830" cy="275590"/>
          </a:xfrm>
          <a:prstGeom prst="rect">
            <a:avLst/>
          </a:prstGeom>
          <a:noFill/>
        </p:spPr>
        <p:txBody>
          <a:bodyPr wrap="square" rtlCol="0">
            <a:spAutoFit/>
          </a:bodyPr>
          <a:lstStyle/>
          <a:p>
            <a:pPr algn="ctr"/>
            <a:r>
              <a:rPr lang="zh-CN" altLang="en-US" sz="1200">
                <a:latin typeface="Novecento wide Medium" panose="00000605000000000000" charset="0"/>
                <a:ea typeface="Source Han Sans Heavy" panose="020B0A00000000000000" charset="-122"/>
                <a:cs typeface="Novecento wide Medium" panose="00000605000000000000" charset="0"/>
              </a:rPr>
              <a:t>confidentiality</a:t>
            </a:r>
            <a:r>
              <a:rPr lang="en-US" altLang="zh-CN" sz="1200">
                <a:latin typeface="Novecento wide Medium" panose="00000605000000000000" charset="0"/>
                <a:ea typeface="Source Han Sans Heavy" panose="020B0A00000000000000" charset="-122"/>
                <a:cs typeface="Novecento wide Medium" panose="00000605000000000000" charset="0"/>
              </a:rPr>
              <a:t>: </a:t>
            </a:r>
            <a:r>
              <a:rPr lang="en-US" altLang="zh-CN" sz="1200">
                <a:latin typeface="Novecento wide Bold" panose="00000805000000000000" charset="0"/>
                <a:ea typeface="Source Han Sans Heavy" panose="020B0A00000000000000" charset="-122"/>
                <a:cs typeface="Novecento wide Bold" panose="00000805000000000000" charset="0"/>
              </a:rPr>
              <a:t>BUSINESS USE</a:t>
            </a:r>
          </a:p>
        </p:txBody>
      </p:sp>
      <p:sp>
        <p:nvSpPr>
          <p:cNvPr id="20" name="文本框 19"/>
          <p:cNvSpPr txBox="1"/>
          <p:nvPr/>
        </p:nvSpPr>
        <p:spPr>
          <a:xfrm>
            <a:off x="12306300" y="3013710"/>
            <a:ext cx="4101465" cy="1753235"/>
          </a:xfrm>
          <a:prstGeom prst="rect">
            <a:avLst/>
          </a:prstGeom>
          <a:noFill/>
        </p:spPr>
        <p:txBody>
          <a:bodyPr wrap="none" rtlCol="0">
            <a:spAutoFit/>
          </a:bodyPr>
          <a:lstStyle/>
          <a:p>
            <a:pPr algn="l"/>
            <a:r>
              <a:rPr lang="zh-CN" altLang="en-US">
                <a:highlight>
                  <a:srgbClr val="FFFF00"/>
                </a:highlight>
              </a:rPr>
              <a:t>本页建议使用：带图介绍内容</a:t>
            </a:r>
            <a:br>
              <a:rPr lang="zh-CN" altLang="en-US">
                <a:highlight>
                  <a:srgbClr val="FFFF00"/>
                </a:highlight>
              </a:rPr>
            </a:br>
            <a:br>
              <a:rPr lang="zh-CN" altLang="en-US">
                <a:highlight>
                  <a:srgbClr val="FFFF00"/>
                </a:highlight>
              </a:rPr>
            </a:br>
            <a:r>
              <a:rPr lang="zh-CN" altLang="en-US">
                <a:highlight>
                  <a:srgbClr val="FFFF00"/>
                </a:highlight>
              </a:rPr>
              <a:t>图片设置为</a:t>
            </a:r>
            <a:r>
              <a:rPr lang="en-US" altLang="zh-CN">
                <a:highlight>
                  <a:srgbClr val="FFFF00"/>
                </a:highlight>
              </a:rPr>
              <a:t> </a:t>
            </a:r>
            <a:r>
              <a:rPr lang="zh-CN" altLang="en-US">
                <a:highlight>
                  <a:srgbClr val="FFFF00"/>
                </a:highlight>
              </a:rPr>
              <a:t>效果</a:t>
            </a:r>
            <a:r>
              <a:rPr lang="en-US" altLang="zh-CN">
                <a:highlight>
                  <a:srgbClr val="FFFF00"/>
                </a:highlight>
              </a:rPr>
              <a:t>-</a:t>
            </a:r>
            <a:r>
              <a:rPr lang="zh-CN" altLang="en-US">
                <a:highlight>
                  <a:srgbClr val="FFFF00"/>
                </a:highlight>
              </a:rPr>
              <a:t>三维旋转</a:t>
            </a:r>
            <a:r>
              <a:rPr lang="en-US" altLang="zh-CN">
                <a:highlight>
                  <a:srgbClr val="FFFF00"/>
                </a:highlight>
              </a:rPr>
              <a:t>-</a:t>
            </a:r>
            <a:r>
              <a:rPr lang="zh-CN" altLang="en-US">
                <a:highlight>
                  <a:srgbClr val="FFFF00"/>
                </a:highlight>
              </a:rPr>
              <a:t>透视</a:t>
            </a:r>
            <a:r>
              <a:rPr lang="en-US" altLang="zh-CN">
                <a:highlight>
                  <a:srgbClr val="FFFF00"/>
                </a:highlight>
              </a:rPr>
              <a:t>-</a:t>
            </a:r>
            <a:r>
              <a:rPr lang="zh-CN" altLang="en-US">
                <a:highlight>
                  <a:srgbClr val="FFFF00"/>
                </a:highlight>
              </a:rPr>
              <a:t>右透视</a:t>
            </a:r>
            <a:br>
              <a:rPr lang="zh-CN" altLang="en-US">
                <a:highlight>
                  <a:srgbClr val="FFFF00"/>
                </a:highlight>
              </a:rPr>
            </a:br>
            <a:r>
              <a:rPr lang="zh-CN" altLang="en-US">
                <a:highlight>
                  <a:srgbClr val="FFFF00"/>
                </a:highlight>
              </a:rPr>
              <a:t>可以修改右侧文字</a:t>
            </a:r>
            <a:r>
              <a:rPr lang="en-US" altLang="zh-CN">
                <a:highlight>
                  <a:srgbClr val="FFFF00"/>
                </a:highlight>
              </a:rPr>
              <a:t> </a:t>
            </a:r>
            <a:r>
              <a:rPr lang="zh-CN" altLang="en-US">
                <a:highlight>
                  <a:srgbClr val="FFFF00"/>
                </a:highlight>
              </a:rPr>
              <a:t>介绍</a:t>
            </a:r>
            <a:br>
              <a:rPr lang="zh-CN" altLang="en-US">
                <a:highlight>
                  <a:srgbClr val="FFFF00"/>
                </a:highlight>
              </a:rPr>
            </a:br>
            <a:r>
              <a:rPr lang="zh-CN" altLang="en-US">
                <a:highlight>
                  <a:srgbClr val="FFFF00"/>
                </a:highlight>
              </a:rPr>
              <a:t>英文字体：Novecento wide</a:t>
            </a:r>
          </a:p>
          <a:p>
            <a:pPr algn="l"/>
            <a:r>
              <a:rPr lang="zh-CN" altLang="en-US">
                <a:highlight>
                  <a:srgbClr val="FFFF00"/>
                </a:highlight>
              </a:rPr>
              <a:t>中文字体：思源黑体</a:t>
            </a:r>
          </a:p>
        </p:txBody>
      </p:sp>
      <p:pic>
        <p:nvPicPr>
          <p:cNvPr id="5" name="图片 4" descr="F:\设计相关\莱茵PPT\20210803125123!Avg_avg_ac15_3.png20210803125123!Avg_avg_ac15_3"/>
          <p:cNvPicPr>
            <a:picLocks noChangeAspect="1"/>
          </p:cNvPicPr>
          <p:nvPr/>
        </p:nvPicPr>
        <p:blipFill>
          <a:blip r:embed="rId2"/>
          <a:srcRect/>
          <a:stretch>
            <a:fillRect/>
          </a:stretch>
        </p:blipFill>
        <p:spPr>
          <a:xfrm>
            <a:off x="390525" y="1503680"/>
            <a:ext cx="7703185" cy="4544695"/>
          </a:xfrm>
          <a:prstGeom prst="rect">
            <a:avLst/>
          </a:prstGeom>
          <a:effectLst>
            <a:softEdge rad="63500"/>
          </a:effectLst>
          <a:scene3d>
            <a:camera prst="perspectiveRight"/>
            <a:lightRig rig="threePt" dir="t"/>
          </a:scene3d>
        </p:spPr>
      </p:pic>
      <p:sp>
        <p:nvSpPr>
          <p:cNvPr id="11" name="矩形 10"/>
          <p:cNvSpPr/>
          <p:nvPr/>
        </p:nvSpPr>
        <p:spPr>
          <a:xfrm>
            <a:off x="7465695" y="575754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矩形 11"/>
          <p:cNvSpPr/>
          <p:nvPr/>
        </p:nvSpPr>
        <p:spPr>
          <a:xfrm>
            <a:off x="292100" y="618426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矩形 12"/>
          <p:cNvSpPr/>
          <p:nvPr/>
        </p:nvSpPr>
        <p:spPr>
          <a:xfrm>
            <a:off x="292100" y="130619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081270" y="2459355"/>
            <a:ext cx="212661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2663825" y="-24765"/>
            <a:ext cx="6910705" cy="69297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20975" y="-40005"/>
            <a:ext cx="6882130" cy="6896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descr="道具_带框_至纯源石"/>
          <p:cNvPicPr>
            <a:picLocks noChangeAspect="1"/>
          </p:cNvPicPr>
          <p:nvPr/>
        </p:nvPicPr>
        <p:blipFill>
          <a:blip r:embed="rId2">
            <a:grayscl/>
            <a:lum bright="-66000" contrast="12000"/>
          </a:blip>
          <a:stretch>
            <a:fillRect/>
          </a:stretch>
        </p:blipFill>
        <p:spPr>
          <a:xfrm>
            <a:off x="5290820" y="2646045"/>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5125085" y="2730500"/>
            <a:ext cx="2038350" cy="1263015"/>
          </a:xfrm>
          <a:prstGeom prst="rect">
            <a:avLst/>
          </a:prstGeom>
          <a:noFill/>
        </p:spPr>
        <p:txBody>
          <a:bodyPr wrap="square" lIns="46990" tIns="46990" rIns="46990" bIns="46990" rtlCol="0" anchor="ctr" anchorCtr="0">
            <a:spAutoFit/>
          </a:bodyPr>
          <a:lstStyle/>
          <a:p>
            <a:pPr algn="ctr"/>
            <a:r>
              <a:rPr lang="en-US" altLang="zh-CN" sz="4000" b="1">
                <a:solidFill>
                  <a:schemeClr val="bg1"/>
                </a:solidFill>
                <a:latin typeface="Novecento wide Bold" panose="00000805000000000000" charset="0"/>
                <a:cs typeface="Novecento wide Bold" panose="00000805000000000000" charset="0"/>
              </a:rPr>
              <a:t>HELLO</a:t>
            </a:r>
          </a:p>
          <a:p>
            <a:pPr algn="ctr"/>
            <a:r>
              <a:rPr lang="en-US" altLang="zh-CN" sz="3600" b="1">
                <a:solidFill>
                  <a:schemeClr val="bg1"/>
                </a:solidFill>
                <a:latin typeface="Novecento wide Bold" panose="00000805000000000000" charset="0"/>
                <a:cs typeface="Novecento wide Bold" panose="00000805000000000000" charset="0"/>
              </a:rPr>
              <a:t>WORLD</a:t>
            </a:r>
          </a:p>
        </p:txBody>
      </p:sp>
      <p:sp>
        <p:nvSpPr>
          <p:cNvPr id="17" name="文本框 16"/>
          <p:cNvSpPr txBox="1"/>
          <p:nvPr/>
        </p:nvSpPr>
        <p:spPr>
          <a:xfrm>
            <a:off x="5080635" y="3936365"/>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19" name="文本框 18"/>
          <p:cNvSpPr txBox="1"/>
          <p:nvPr/>
        </p:nvSpPr>
        <p:spPr>
          <a:xfrm>
            <a:off x="-2919730" y="3013075"/>
            <a:ext cx="2926080" cy="368300"/>
          </a:xfrm>
          <a:prstGeom prst="rect">
            <a:avLst/>
          </a:prstGeom>
          <a:noFill/>
        </p:spPr>
        <p:txBody>
          <a:bodyPr wrap="none" rtlCol="0">
            <a:spAutoFit/>
          </a:bodyPr>
          <a:lstStyle/>
          <a:p>
            <a:r>
              <a:rPr lang="zh-CN" altLang="en-US">
                <a:highlight>
                  <a:srgbClr val="FFFF00"/>
                </a:highlight>
              </a:rPr>
              <a:t>可以放一些介绍图片或文字</a:t>
            </a:r>
          </a:p>
        </p:txBody>
      </p:sp>
      <p:sp>
        <p:nvSpPr>
          <p:cNvPr id="20" name="文本框 19"/>
          <p:cNvSpPr txBox="1"/>
          <p:nvPr/>
        </p:nvSpPr>
        <p:spPr>
          <a:xfrm>
            <a:off x="12232005" y="1950720"/>
            <a:ext cx="5817235" cy="2030095"/>
          </a:xfrm>
          <a:prstGeom prst="rect">
            <a:avLst/>
          </a:prstGeom>
          <a:noFill/>
        </p:spPr>
        <p:txBody>
          <a:bodyPr wrap="none" rtlCol="0">
            <a:spAutoFit/>
          </a:bodyPr>
          <a:lstStyle/>
          <a:p>
            <a:r>
              <a:rPr lang="zh-CN" altLang="en-US">
                <a:highlight>
                  <a:srgbClr val="FFFF00"/>
                </a:highlight>
              </a:rPr>
              <a:t>本页建议内容：内容划分、</a:t>
            </a:r>
            <a:r>
              <a:rPr lang="en-US" altLang="zh-CN">
                <a:highlight>
                  <a:srgbClr val="FFFF00"/>
                </a:highlight>
              </a:rPr>
              <a:t> </a:t>
            </a:r>
            <a:r>
              <a:rPr lang="zh-CN" altLang="en-US">
                <a:highlight>
                  <a:srgbClr val="FFFF00"/>
                </a:highlight>
              </a:rPr>
              <a:t>部门划分</a:t>
            </a:r>
            <a:br>
              <a:rPr lang="zh-CN" altLang="en-US">
                <a:highlight>
                  <a:srgbClr val="FFFF00"/>
                </a:highlight>
              </a:rPr>
            </a:br>
            <a:br>
              <a:rPr lang="zh-CN" altLang="en-US">
                <a:highlight>
                  <a:srgbClr val="FFFF00"/>
                </a:highlight>
              </a:rPr>
            </a:br>
            <a:r>
              <a:rPr lang="zh-CN" altLang="en-US">
                <a:highlight>
                  <a:srgbClr val="FFFF00"/>
                </a:highlight>
              </a:rPr>
              <a:t>可以放一些介绍图片或文字</a:t>
            </a:r>
          </a:p>
          <a:p>
            <a:r>
              <a:rPr lang="zh-CN" altLang="en-US">
                <a:highlight>
                  <a:srgbClr val="FFFF00"/>
                </a:highlight>
              </a:rPr>
              <a:t>两部分内容建议放在左右两侧</a:t>
            </a:r>
            <a:br>
              <a:rPr lang="zh-CN" altLang="en-US">
                <a:highlight>
                  <a:srgbClr val="FFFF00"/>
                </a:highlight>
              </a:rPr>
            </a:br>
            <a:r>
              <a:rPr lang="zh-CN" altLang="en-US">
                <a:highlight>
                  <a:srgbClr val="FFFF00"/>
                </a:highlight>
              </a:rPr>
              <a:t>四部分每个区域全放内容</a:t>
            </a:r>
            <a:br>
              <a:rPr lang="zh-CN" altLang="en-US">
                <a:highlight>
                  <a:srgbClr val="FFFF00"/>
                </a:highlight>
              </a:rPr>
            </a:br>
            <a:br>
              <a:rPr lang="zh-CN" altLang="en-US">
                <a:highlight>
                  <a:srgbClr val="FFFF00"/>
                </a:highlight>
              </a:rPr>
            </a:br>
            <a:r>
              <a:rPr lang="zh-CN" altLang="en-US">
                <a:highlight>
                  <a:srgbClr val="FFFF00"/>
                </a:highlight>
              </a:rPr>
              <a:t>中间部分的</a:t>
            </a:r>
            <a:r>
              <a:rPr lang="en-US" altLang="zh-CN">
                <a:highlight>
                  <a:srgbClr val="FFFF00"/>
                </a:highlight>
              </a:rPr>
              <a:t>logo  </a:t>
            </a:r>
            <a:r>
              <a:rPr lang="zh-CN" altLang="en-US">
                <a:highlight>
                  <a:srgbClr val="FFFF00"/>
                </a:highlight>
              </a:rPr>
              <a:t>大标题文字</a:t>
            </a:r>
            <a:r>
              <a:rPr lang="en-US" altLang="zh-CN">
                <a:highlight>
                  <a:srgbClr val="FFFF00"/>
                </a:highlight>
              </a:rPr>
              <a:t> </a:t>
            </a:r>
            <a:r>
              <a:rPr lang="zh-CN" altLang="en-US">
                <a:highlight>
                  <a:srgbClr val="FFFF00"/>
                </a:highlight>
              </a:rPr>
              <a:t>小标题文字</a:t>
            </a:r>
            <a:r>
              <a:rPr lang="en-US" altLang="zh-CN">
                <a:highlight>
                  <a:srgbClr val="FFFF00"/>
                </a:highlight>
              </a:rPr>
              <a:t> </a:t>
            </a:r>
            <a:r>
              <a:rPr lang="zh-CN" altLang="en-US">
                <a:highlight>
                  <a:srgbClr val="FFFF00"/>
                </a:highlight>
              </a:rPr>
              <a:t>背景图均可修改</a:t>
            </a:r>
          </a:p>
        </p:txBody>
      </p:sp>
      <p:sp>
        <p:nvSpPr>
          <p:cNvPr id="34" name="矩形 33"/>
          <p:cNvSpPr/>
          <p:nvPr/>
        </p:nvSpPr>
        <p:spPr>
          <a:xfrm>
            <a:off x="12327890" y="430085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742565" y="-36576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室内, 桌子, 大, 梳子&#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左上"/>
          <p:cNvGrpSpPr/>
          <p:nvPr/>
        </p:nvGrpSpPr>
        <p:grpSpPr>
          <a:xfrm>
            <a:off x="332012" y="399161"/>
            <a:ext cx="3165199" cy="983162"/>
            <a:chOff x="332012" y="399161"/>
            <a:chExt cx="3165199" cy="983162"/>
          </a:xfrm>
        </p:grpSpPr>
        <p:sp>
          <p:nvSpPr>
            <p:cNvPr id="8" name="文本框 7"/>
            <p:cNvSpPr txBox="1"/>
            <p:nvPr/>
          </p:nvSpPr>
          <p:spPr>
            <a:xfrm>
              <a:off x="356089" y="768493"/>
              <a:ext cx="2696549" cy="246221"/>
            </a:xfrm>
            <a:prstGeom prst="rect">
              <a:avLst/>
            </a:prstGeom>
            <a:noFill/>
          </p:spPr>
          <p:txBody>
            <a:bodyPr wrap="square" rtlCol="0">
              <a:spAutoFit/>
            </a:bodyPr>
            <a:lstStyle/>
            <a:p>
              <a:r>
                <a:rPr lang="en-US" altLang="zh-CN" sz="1000" b="1" spc="100" dirty="0">
                  <a:latin typeface="微软雅黑" panose="020B0503020204020204" pitchFamily="34" charset="-122"/>
                </a:rPr>
                <a:t>CHAPTER 1</a:t>
              </a:r>
              <a:endParaRPr lang="zh-CN" altLang="en-US" sz="950" b="1" spc="20" dirty="0"/>
            </a:p>
          </p:txBody>
        </p:sp>
        <p:sp>
          <p:nvSpPr>
            <p:cNvPr id="9" name="文本框 8"/>
            <p:cNvSpPr txBox="1"/>
            <p:nvPr/>
          </p:nvSpPr>
          <p:spPr>
            <a:xfrm>
              <a:off x="332012" y="429939"/>
              <a:ext cx="2043405" cy="430887"/>
            </a:xfrm>
            <a:prstGeom prst="rect">
              <a:avLst/>
            </a:prstGeom>
            <a:noFill/>
          </p:spPr>
          <p:txBody>
            <a:bodyPr wrap="square" rtlCol="0">
              <a:spAutoFit/>
            </a:bodyPr>
            <a:lstStyle/>
            <a:p>
              <a:r>
                <a:rPr lang="en-US" altLang="zh-CN" sz="2200" b="1" dirty="0">
                  <a:solidFill>
                    <a:srgbClr val="050C0A"/>
                  </a:solidFill>
                  <a:latin typeface="微软雅黑" panose="020B0503020204020204" pitchFamily="34" charset="-122"/>
                  <a:ea typeface="微软雅黑" panose="020B0503020204020204" pitchFamily="34" charset="-122"/>
                  <a:cs typeface="Biome" panose="020B0502040204020203" pitchFamily="34" charset="0"/>
                </a:rPr>
                <a:t>VIRTUSL</a:t>
              </a:r>
            </a:p>
          </p:txBody>
        </p:sp>
        <p:sp>
          <p:nvSpPr>
            <p:cNvPr id="10" name="文本框 9"/>
            <p:cNvSpPr txBox="1"/>
            <p:nvPr/>
          </p:nvSpPr>
          <p:spPr>
            <a:xfrm>
              <a:off x="1530996" y="399161"/>
              <a:ext cx="1021703" cy="461665"/>
            </a:xfrm>
            <a:prstGeom prst="rect">
              <a:avLst/>
            </a:prstGeom>
            <a:noFill/>
          </p:spPr>
          <p:txBody>
            <a:bodyPr wrap="square" rtlCol="0">
              <a:spAutoFit/>
            </a:bodyPr>
            <a:lstStyle/>
            <a:p>
              <a:r>
                <a:rPr lang="en-US" altLang="zh-CN" sz="2400" b="1" dirty="0">
                  <a:solidFill>
                    <a:srgbClr val="050C0A"/>
                  </a:solidFill>
                  <a:latin typeface="微软雅黑" panose="020B0503020204020204" pitchFamily="34" charset="-122"/>
                  <a:ea typeface="微软雅黑" panose="020B0503020204020204" pitchFamily="34" charset="-122"/>
                </a:rPr>
                <a:t> </a:t>
              </a:r>
              <a:r>
                <a:rPr lang="en-US" altLang="zh-CN" sz="2200" b="1" dirty="0">
                  <a:solidFill>
                    <a:srgbClr val="050C0A"/>
                  </a:solidFill>
                  <a:latin typeface="微软雅黑" panose="020B0503020204020204" pitchFamily="34" charset="-122"/>
                  <a:ea typeface="微软雅黑" panose="020B0503020204020204" pitchFamily="34" charset="-122"/>
                </a:rPr>
                <a:t>CAT</a:t>
              </a:r>
            </a:p>
          </p:txBody>
        </p:sp>
        <p:grpSp>
          <p:nvGrpSpPr>
            <p:cNvPr id="11" name="组合 10"/>
            <p:cNvGrpSpPr/>
            <p:nvPr/>
          </p:nvGrpSpPr>
          <p:grpSpPr>
            <a:xfrm>
              <a:off x="356089" y="1012991"/>
              <a:ext cx="3141122" cy="369332"/>
              <a:chOff x="549764" y="1078459"/>
              <a:chExt cx="3141122" cy="369332"/>
            </a:xfrm>
          </p:grpSpPr>
          <p:sp>
            <p:nvSpPr>
              <p:cNvPr id="12" name="文本框 11"/>
              <p:cNvSpPr txBox="1"/>
              <p:nvPr/>
            </p:nvSpPr>
            <p:spPr>
              <a:xfrm>
                <a:off x="549764" y="1078459"/>
                <a:ext cx="2239347" cy="369332"/>
              </a:xfrm>
              <a:prstGeom prst="rect">
                <a:avLst/>
              </a:prstGeom>
              <a:noFill/>
            </p:spPr>
            <p:txBody>
              <a:bodyPr wrap="square" rtlCol="0">
                <a:spAutoFit/>
              </a:bodyPr>
              <a:lstStyle/>
              <a:p>
                <a:r>
                  <a:rPr lang="en-US" altLang="zh-CN" dirty="0">
                    <a:solidFill>
                      <a:srgbClr val="050C0A"/>
                    </a:solidFill>
                    <a:latin typeface="微软雅黑" panose="020B0503020204020204" pitchFamily="34" charset="-122"/>
                    <a:ea typeface="微软雅黑" panose="020B0503020204020204" pitchFamily="34" charset="-122"/>
                  </a:rPr>
                  <a:t>REQUIREMENT</a:t>
                </a:r>
                <a:endParaRPr lang="zh-CN" altLang="en-US" b="1" dirty="0">
                  <a:solidFill>
                    <a:srgbClr val="050C0A"/>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78114" y="1078459"/>
                <a:ext cx="1412772" cy="369332"/>
              </a:xfrm>
              <a:prstGeom prst="rect">
                <a:avLst/>
              </a:prstGeom>
              <a:noFill/>
            </p:spPr>
            <p:txBody>
              <a:bodyPr wrap="square" rtlCol="0">
                <a:spAutoFit/>
              </a:bodyPr>
              <a:lstStyle/>
              <a:p>
                <a:r>
                  <a:rPr lang="en-US" altLang="zh-CN" b="1" dirty="0">
                    <a:solidFill>
                      <a:srgbClr val="050C0A"/>
                    </a:solidFill>
                    <a:latin typeface="微软雅黑" panose="020B0503020204020204" pitchFamily="34" charset="-122"/>
                    <a:ea typeface="微软雅黑" panose="020B0503020204020204" pitchFamily="34" charset="-122"/>
                  </a:rPr>
                  <a:t>REVIEW</a:t>
                </a:r>
                <a:endParaRPr lang="zh-CN" altLang="en-US" b="1" dirty="0">
                  <a:solidFill>
                    <a:srgbClr val="050C0A"/>
                  </a:solidFill>
                  <a:latin typeface="微软雅黑" panose="020B0503020204020204" pitchFamily="34" charset="-122"/>
                  <a:ea typeface="微软雅黑" panose="020B0503020204020204" pitchFamily="34" charset="-122"/>
                </a:endParaRPr>
              </a:p>
            </p:txBody>
          </p:sp>
        </p:grpSp>
      </p:grpSp>
      <p:grpSp>
        <p:nvGrpSpPr>
          <p:cNvPr id="14" name="右下"/>
          <p:cNvGrpSpPr/>
          <p:nvPr/>
        </p:nvGrpSpPr>
        <p:grpSpPr>
          <a:xfrm>
            <a:off x="9896475" y="5999670"/>
            <a:ext cx="2733675" cy="246221"/>
            <a:chOff x="9896475" y="5999670"/>
            <a:chExt cx="2733675" cy="246221"/>
          </a:xfrm>
        </p:grpSpPr>
        <p:cxnSp>
          <p:nvCxnSpPr>
            <p:cNvPr id="15" name="直接连接符 14"/>
            <p:cNvCxnSpPr/>
            <p:nvPr/>
          </p:nvCxnSpPr>
          <p:spPr>
            <a:xfrm>
              <a:off x="11549066" y="6124962"/>
              <a:ext cx="238125" cy="0"/>
            </a:xfrm>
            <a:prstGeom prst="line">
              <a:avLst/>
            </a:prstGeom>
            <a:ln w="41275">
              <a:solidFill>
                <a:srgbClr val="050C09"/>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9896475" y="5999670"/>
              <a:ext cx="2733675" cy="246221"/>
            </a:xfrm>
            <a:prstGeom prst="rect">
              <a:avLst/>
            </a:prstGeom>
            <a:noFill/>
          </p:spPr>
          <p:txBody>
            <a:bodyPr wrap="square" rtlCol="0">
              <a:spAutoFit/>
            </a:bodyPr>
            <a:lstStyle/>
            <a:p>
              <a:r>
                <a:rPr lang="en-US" altLang="zh-CN" sz="1000" spc="20" dirty="0"/>
                <a:t>POWERED BY </a:t>
              </a:r>
              <a:r>
                <a:rPr lang="en-US" altLang="zh-CN" sz="1000" b="1" spc="20" dirty="0"/>
                <a:t>VCAT</a:t>
              </a:r>
              <a:endParaRPr lang="zh-CN" altLang="en-US" sz="1000" b="1" spc="20" dirty="0"/>
            </a:p>
          </p:txBody>
        </p:sp>
      </p:grpSp>
      <p:cxnSp>
        <p:nvCxnSpPr>
          <p:cNvPr id="17" name="直接连接符 16"/>
          <p:cNvCxnSpPr/>
          <p:nvPr/>
        </p:nvCxnSpPr>
        <p:spPr>
          <a:xfrm flipH="1">
            <a:off x="5981700" y="3800475"/>
            <a:ext cx="6210300" cy="0"/>
          </a:xfrm>
          <a:prstGeom prst="line">
            <a:avLst/>
          </a:prstGeom>
          <a:ln w="95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511174" y="2995612"/>
            <a:ext cx="7818439" cy="665162"/>
            <a:chOff x="511174" y="2995612"/>
            <a:chExt cx="7818439" cy="665162"/>
          </a:xfrm>
        </p:grpSpPr>
        <p:sp>
          <p:nvSpPr>
            <p:cNvPr id="19" name="矩形 18"/>
            <p:cNvSpPr/>
            <p:nvPr/>
          </p:nvSpPr>
          <p:spPr>
            <a:xfrm>
              <a:off x="5981700" y="2995613"/>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981700" y="3593306"/>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270082" y="3593306"/>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270081" y="3000375"/>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790825" y="3594099"/>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1175" y="3593305"/>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11174" y="2995612"/>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SELECTING FILE"/>
          <p:cNvSpPr txBox="1"/>
          <p:nvPr/>
        </p:nvSpPr>
        <p:spPr>
          <a:xfrm>
            <a:off x="6280283" y="3196143"/>
            <a:ext cx="2279650" cy="292388"/>
          </a:xfrm>
          <a:prstGeom prst="rect">
            <a:avLst/>
          </a:prstGeom>
          <a:noFill/>
        </p:spPr>
        <p:txBody>
          <a:bodyPr wrap="square" rtlCol="0">
            <a:spAutoFit/>
          </a:bodyPr>
          <a:lstStyle/>
          <a:p>
            <a:r>
              <a:rPr lang="en-US" altLang="zh-CN" sz="1300" b="1" spc="100" dirty="0">
                <a:latin typeface="微软雅黑" panose="020B0503020204020204" pitchFamily="34" charset="-122"/>
              </a:rPr>
              <a:t>CHAPTER 1 </a:t>
            </a:r>
            <a:r>
              <a:rPr lang="zh-CN" altLang="en-US" sz="1300" b="1" spc="100" dirty="0">
                <a:latin typeface="微软雅黑" panose="020B0503020204020204" pitchFamily="34" charset="-122"/>
              </a:rPr>
              <a:t>需求回顾</a:t>
            </a:r>
            <a:endParaRPr lang="zh-CN" altLang="en-US" sz="1300" b="1" spc="1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70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1300"/>
                                        <p:tgtEl>
                                          <p:spTgt spid="17"/>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35" presetClass="emph" presetSubtype="0" fill="hold" grpId="1" nodeType="withEffect">
                                  <p:stCondLst>
                                    <p:cond delay="2000"/>
                                  </p:stCondLst>
                                  <p:childTnLst>
                                    <p:anim calcmode="discrete" valueType="str">
                                      <p:cBhvr>
                                        <p:cTn id="15" dur="200" fill="hold"/>
                                        <p:tgtEl>
                                          <p:spTgt spid="26"/>
                                        </p:tgtEl>
                                        <p:attrNameLst>
                                          <p:attrName>style.visibility</p:attrName>
                                        </p:attrNameLst>
                                      </p:cBhvr>
                                      <p:tavLst>
                                        <p:tav tm="0">
                                          <p:val>
                                            <p:strVal val="hidden"/>
                                          </p:val>
                                        </p:tav>
                                        <p:tav tm="50000">
                                          <p:val>
                                            <p:strVal val="visible"/>
                                          </p:val>
                                        </p:tav>
                                      </p:tavLst>
                                    </p:anim>
                                  </p:childTnLst>
                                </p:cTn>
                              </p:par>
                              <p:par>
                                <p:cTn id="16" presetID="35" presetClass="emph" presetSubtype="0" fill="hold" grpId="2" nodeType="withEffect">
                                  <p:stCondLst>
                                    <p:cond delay="2200"/>
                                  </p:stCondLst>
                                  <p:childTnLst>
                                    <p:anim calcmode="discrete" valueType="str">
                                      <p:cBhvr>
                                        <p:cTn id="17" dur="2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6" grpId="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606675"/>
            <a:ext cx="2038350" cy="1263015"/>
          </a:xfrm>
          <a:prstGeom prst="rect">
            <a:avLst/>
          </a:prstGeom>
          <a:noFill/>
        </p:spPr>
        <p:txBody>
          <a:bodyPr wrap="square" lIns="46990" tIns="46990" rIns="46990" bIns="46990" rtlCol="0" anchor="ctr" anchorCtr="0">
            <a:spAutoFit/>
          </a:bodyPr>
          <a:lstStyle/>
          <a:p>
            <a:pPr algn="ctr"/>
            <a:r>
              <a:rPr lang="en-US" altLang="zh-CN" sz="4000" b="1">
                <a:solidFill>
                  <a:schemeClr val="bg1"/>
                </a:solidFill>
                <a:latin typeface="Novecento wide Bold" panose="00000805000000000000" charset="0"/>
                <a:cs typeface="Novecento wide Bold" panose="00000805000000000000" charset="0"/>
              </a:rPr>
              <a:t>HELLO</a:t>
            </a:r>
          </a:p>
          <a:p>
            <a:pPr algn="ctr"/>
            <a:r>
              <a:rPr lang="en-US" altLang="zh-CN" sz="3600" b="1">
                <a:solidFill>
                  <a:schemeClr val="bg1"/>
                </a:solidFill>
                <a:latin typeface="Novecento wide Bold" panose="00000805000000000000" charset="0"/>
                <a:cs typeface="Novecento wide Bold" panose="00000805000000000000" charset="0"/>
              </a:rPr>
              <a:t>WORLD</a:t>
            </a:r>
          </a:p>
        </p:txBody>
      </p:sp>
      <p:sp>
        <p:nvSpPr>
          <p:cNvPr id="17" name="文本框 16"/>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a:latin typeface="Novecento wide Bold" panose="00000805000000000000" charset="0"/>
                <a:cs typeface="Novecento wide Bold" panose="00000805000000000000" charset="0"/>
              </a:rPr>
              <a:t>RHINE LAB</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rPr>
              <a:t>SYNTHESIZe     INFORMATION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rPr>
              <a:t>ANALYSIS    </a:t>
            </a:r>
            <a:r>
              <a:rPr lang="en-US" altLang="zh-CN" sz="200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8874760" y="4685665"/>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998585" y="4225290"/>
            <a:ext cx="3106420" cy="460375"/>
          </a:xfrm>
          <a:prstGeom prst="rect">
            <a:avLst/>
          </a:prstGeom>
          <a:noFill/>
        </p:spPr>
        <p:txBody>
          <a:bodyPr wrap="square" rtlCol="0">
            <a:spAutoFit/>
          </a:bodyPr>
          <a:lstStyle/>
          <a:p>
            <a:r>
              <a:rPr lang="en-US" altLang="zh-CN" sz="2400">
                <a:latin typeface="Novecento wide Bold" panose="00000805000000000000" charset="0"/>
                <a:cs typeface="Novecento wide Bold" panose="00000805000000000000" charset="0"/>
              </a:rPr>
              <a:t>NAMENAME NAME</a:t>
            </a:r>
          </a:p>
        </p:txBody>
      </p:sp>
      <p:sp>
        <p:nvSpPr>
          <p:cNvPr id="23" name="文本框 22"/>
          <p:cNvSpPr txBox="1"/>
          <p:nvPr/>
        </p:nvSpPr>
        <p:spPr>
          <a:xfrm>
            <a:off x="8998585" y="4095115"/>
            <a:ext cx="1856740" cy="306705"/>
          </a:xfrm>
          <a:prstGeom prst="rect">
            <a:avLst/>
          </a:prstGeom>
          <a:noFill/>
        </p:spPr>
        <p:txBody>
          <a:bodyPr wrap="square" rtlCol="0">
            <a:spAutoFit/>
          </a:bodyPr>
          <a:lstStyle/>
          <a:p>
            <a:r>
              <a:rPr lang="en-US" altLang="zh-CN" sz="1400">
                <a:latin typeface="Novecento wide Medium" panose="00000605000000000000" charset="0"/>
                <a:cs typeface="Novecento wide Medium" panose="00000605000000000000" charset="0"/>
              </a:rPr>
              <a:t>title</a:t>
            </a:r>
          </a:p>
        </p:txBody>
      </p:sp>
      <p:sp>
        <p:nvSpPr>
          <p:cNvPr id="24" name="文本框 23"/>
          <p:cNvSpPr txBox="1"/>
          <p:nvPr/>
        </p:nvSpPr>
        <p:spPr>
          <a:xfrm>
            <a:off x="9048115" y="4711700"/>
            <a:ext cx="1856740" cy="306705"/>
          </a:xfrm>
          <a:prstGeom prst="rect">
            <a:avLst/>
          </a:prstGeom>
          <a:noFill/>
        </p:spPr>
        <p:txBody>
          <a:bodyPr wrap="square" rtlCol="0">
            <a:spAutoFit/>
          </a:bodyPr>
          <a:lstStyle/>
          <a:p>
            <a:r>
              <a:rPr lang="en-US" altLang="zh-CN" sz="1400">
                <a:latin typeface="Novecento wide Medium" panose="00000605000000000000" charset="0"/>
                <a:cs typeface="Novecento wide Medium" panose="00000605000000000000" charset="0"/>
              </a:rPr>
              <a:t>UID</a:t>
            </a: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0" name="图片 19" descr="F:\设计相关\莱茵PPT\背景小元素2.png背景小元素2"/>
          <p:cNvPicPr>
            <a:picLocks noChangeAspect="1"/>
          </p:cNvPicPr>
          <p:nvPr/>
        </p:nvPicPr>
        <p:blipFill>
          <a:blip r:embed="rId3"/>
          <a:srcRect l="10804" t="22319" r="72139" b="52730"/>
          <a:stretch>
            <a:fillRect/>
          </a:stretch>
        </p:blipFill>
        <p:spPr>
          <a:xfrm>
            <a:off x="-49530" y="1564640"/>
            <a:ext cx="1847215" cy="1519555"/>
          </a:xfrm>
          <a:prstGeom prst="rect">
            <a:avLst/>
          </a:prstGeom>
        </p:spPr>
      </p:pic>
      <p:sp>
        <p:nvSpPr>
          <p:cNvPr id="34" name="矩形 33"/>
          <p:cNvSpPr/>
          <p:nvPr/>
        </p:nvSpPr>
        <p:spPr>
          <a:xfrm>
            <a:off x="8296275" y="4297680"/>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descr="F:\设计相关\莱茵PPT\背景小元素2.png背景小元素2"/>
          <p:cNvPicPr>
            <a:picLocks noChangeAspect="1"/>
          </p:cNvPicPr>
          <p:nvPr/>
        </p:nvPicPr>
        <p:blipFill>
          <a:blip r:embed="rId3"/>
          <a:srcRect l="10804" t="62931" r="72139" b="18103"/>
          <a:stretch>
            <a:fillRect/>
          </a:stretch>
        </p:blipFill>
        <p:spPr>
          <a:xfrm>
            <a:off x="-49530" y="4425950"/>
            <a:ext cx="1847215" cy="1155065"/>
          </a:xfrm>
          <a:prstGeom prst="rect">
            <a:avLst/>
          </a:prstGeom>
        </p:spPr>
      </p:pic>
      <p:sp>
        <p:nvSpPr>
          <p:cNvPr id="11" name="文本框 10"/>
          <p:cNvSpPr txBox="1"/>
          <p:nvPr/>
        </p:nvSpPr>
        <p:spPr>
          <a:xfrm>
            <a:off x="12465685" y="2940050"/>
            <a:ext cx="2882265" cy="1753235"/>
          </a:xfrm>
          <a:prstGeom prst="rect">
            <a:avLst/>
          </a:prstGeom>
          <a:noFill/>
        </p:spPr>
        <p:txBody>
          <a:bodyPr wrap="none" rtlCol="0">
            <a:spAutoFit/>
          </a:bodyPr>
          <a:lstStyle/>
          <a:p>
            <a:pPr algn="l"/>
            <a:r>
              <a:rPr lang="zh-CN" altLang="en-US" dirty="0">
                <a:highlight>
                  <a:srgbClr val="FFFF00"/>
                </a:highlight>
              </a:rPr>
              <a:t>建议内容：人物介绍</a:t>
            </a:r>
          </a:p>
          <a:p>
            <a:pPr algn="l"/>
            <a:endParaRPr lang="zh-CN" altLang="en-US" dirty="0">
              <a:highlight>
                <a:srgbClr val="FFFF00"/>
              </a:highlight>
            </a:endParaRPr>
          </a:p>
          <a:p>
            <a:pPr algn="l"/>
            <a:r>
              <a:rPr lang="zh-CN" altLang="en-US" dirty="0">
                <a:highlight>
                  <a:srgbClr val="FFFF00"/>
                </a:highlight>
                <a:sym typeface="+mn-ea"/>
              </a:rPr>
              <a:t>英文字体：Novecento wide </a:t>
            </a:r>
            <a:br>
              <a:rPr lang="zh-CN" altLang="en-US" dirty="0">
                <a:highlight>
                  <a:srgbClr val="FFFF00"/>
                </a:highlight>
                <a:sym typeface="+mn-ea"/>
              </a:rPr>
            </a:br>
            <a:r>
              <a:rPr lang="zh-CN" altLang="en-US" dirty="0">
                <a:highlight>
                  <a:srgbClr val="FFFF00"/>
                </a:highlight>
                <a:sym typeface="+mn-ea"/>
              </a:rPr>
              <a:t>中文字体：思源黑体</a:t>
            </a:r>
            <a:br>
              <a:rPr lang="zh-CN" altLang="en-US" dirty="0">
                <a:highlight>
                  <a:srgbClr val="FFFF00"/>
                </a:highlight>
                <a:sym typeface="+mn-ea"/>
              </a:rPr>
            </a:br>
            <a:br>
              <a:rPr lang="zh-CN" altLang="en-US" dirty="0">
                <a:highlight>
                  <a:srgbClr val="FFFF00"/>
                </a:highlight>
                <a:sym typeface="+mn-ea"/>
              </a:rPr>
            </a:br>
            <a:endParaRPr lang="en-US" altLang="zh-CN" dirty="0">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5041245" y="7854950"/>
            <a:ext cx="2011680" cy="368300"/>
          </a:xfrm>
          <a:prstGeom prst="rect">
            <a:avLst/>
          </a:prstGeom>
          <a:noFill/>
        </p:spPr>
        <p:txBody>
          <a:bodyPr wrap="none" rtlCol="0">
            <a:spAutoFit/>
          </a:bodyPr>
          <a:lstStyle/>
          <a:p>
            <a:r>
              <a:rPr lang="zh-CN" altLang="en-US">
                <a:highlight>
                  <a:srgbClr val="00FF00"/>
                </a:highlight>
              </a:rPr>
              <a:t>点我点我！！！！</a:t>
            </a:r>
          </a:p>
        </p:txBody>
      </p:sp>
      <p:pic>
        <p:nvPicPr>
          <p:cNvPr id="11" name="图片 10" descr="F:\设计相关\莱茵PPT\20210803130507!Avg_bg_bg_prison_corridor.png20210803130507!Avg_bg_bg_prison_corridor"/>
          <p:cNvPicPr>
            <a:picLocks noChangeAspect="1"/>
          </p:cNvPicPr>
          <p:nvPr/>
        </p:nvPicPr>
        <p:blipFill>
          <a:blip r:embed="rId3"/>
          <a:srcRect/>
          <a:stretch>
            <a:fillRect/>
          </a:stretch>
        </p:blipFill>
        <p:spPr>
          <a:xfrm>
            <a:off x="4297045" y="1048068"/>
            <a:ext cx="7786370" cy="4379595"/>
          </a:xfrm>
          <a:prstGeom prst="rect">
            <a:avLst/>
          </a:prstGeom>
          <a:scene3d>
            <a:camera prst="perspectiveLeft"/>
            <a:lightRig rig="threePt" dir="t"/>
          </a:scene3d>
        </p:spPr>
      </p:pic>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509397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4">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606675"/>
            <a:ext cx="2038350" cy="1263015"/>
          </a:xfrm>
          <a:prstGeom prst="rect">
            <a:avLst/>
          </a:prstGeom>
          <a:noFill/>
        </p:spPr>
        <p:txBody>
          <a:bodyPr wrap="square" lIns="46990" tIns="46990" rIns="46990" bIns="46990" rtlCol="0" anchor="ctr" anchorCtr="0">
            <a:spAutoFit/>
          </a:bodyPr>
          <a:lstStyle/>
          <a:p>
            <a:pPr algn="ctr"/>
            <a:r>
              <a:rPr lang="en-US" altLang="zh-CN" sz="4000" b="1">
                <a:solidFill>
                  <a:schemeClr val="bg1"/>
                </a:solidFill>
                <a:latin typeface="Novecento wide Bold" panose="00000805000000000000" charset="0"/>
                <a:cs typeface="Novecento wide Bold" panose="00000805000000000000" charset="0"/>
              </a:rPr>
              <a:t>HELLO</a:t>
            </a:r>
          </a:p>
          <a:p>
            <a:pPr algn="ctr"/>
            <a:r>
              <a:rPr lang="en-US" altLang="zh-CN" sz="3600" b="1">
                <a:solidFill>
                  <a:schemeClr val="bg1"/>
                </a:solidFill>
                <a:latin typeface="Novecento wide Bold" panose="00000805000000000000" charset="0"/>
                <a:cs typeface="Novecento wide Bold" panose="00000805000000000000" charset="0"/>
              </a:rPr>
              <a:t>WORLD</a:t>
            </a:r>
          </a:p>
        </p:txBody>
      </p:sp>
      <p:sp>
        <p:nvSpPr>
          <p:cNvPr id="17" name="文本框 16"/>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a:latin typeface="Novecento wide Bold" panose="00000805000000000000" charset="0"/>
                <a:cs typeface="Novecento wide Bold" panose="00000805000000000000" charset="0"/>
              </a:rPr>
              <a:t>RHINE LAB</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rPr>
              <a:t>SYNTHESIZe     INFORMATION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rPr>
              <a:t>ANALYSIS    </a:t>
            </a:r>
            <a:r>
              <a:rPr lang="en-US" altLang="zh-CN" sz="200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0" name="文本框 19"/>
          <p:cNvSpPr txBox="1"/>
          <p:nvPr/>
        </p:nvSpPr>
        <p:spPr>
          <a:xfrm>
            <a:off x="12232640" y="3053715"/>
            <a:ext cx="4820285" cy="460375"/>
          </a:xfrm>
          <a:prstGeom prst="rect">
            <a:avLst/>
          </a:prstGeom>
          <a:noFill/>
        </p:spPr>
        <p:txBody>
          <a:bodyPr wrap="none" rtlCol="0">
            <a:spAutoFit/>
          </a:bodyPr>
          <a:lstStyle/>
          <a:p>
            <a:r>
              <a:rPr lang="zh-CN" altLang="en-US" sz="2400">
                <a:highlight>
                  <a:srgbClr val="FFFF00"/>
                </a:highlight>
              </a:rPr>
              <a:t>图片</a:t>
            </a:r>
            <a:r>
              <a:rPr lang="en-US" altLang="zh-CN" sz="2400">
                <a:highlight>
                  <a:srgbClr val="FFFF00"/>
                </a:highlight>
              </a:rPr>
              <a:t> </a:t>
            </a:r>
            <a:r>
              <a:rPr lang="zh-CN" altLang="en-US" sz="2400">
                <a:highlight>
                  <a:srgbClr val="FFFF00"/>
                </a:highlight>
              </a:rPr>
              <a:t>三维旋转</a:t>
            </a:r>
            <a:r>
              <a:rPr lang="en-US" altLang="zh-CN" sz="2400">
                <a:highlight>
                  <a:srgbClr val="FFFF00"/>
                </a:highlight>
              </a:rPr>
              <a:t> </a:t>
            </a:r>
            <a:r>
              <a:rPr lang="zh-CN" altLang="en-US" sz="2400">
                <a:highlight>
                  <a:srgbClr val="FFFF00"/>
                </a:highlight>
              </a:rPr>
              <a:t>预设为</a:t>
            </a:r>
            <a:r>
              <a:rPr lang="en-US" altLang="zh-CN" sz="2400">
                <a:highlight>
                  <a:srgbClr val="FFFF00"/>
                </a:highlight>
              </a:rPr>
              <a:t> </a:t>
            </a:r>
            <a:r>
              <a:rPr lang="zh-CN" altLang="en-US" sz="2400">
                <a:highlight>
                  <a:srgbClr val="FFFF00"/>
                </a:highlight>
              </a:rPr>
              <a:t>透视</a:t>
            </a:r>
            <a:r>
              <a:rPr lang="en-US" altLang="zh-CN" sz="2400">
                <a:highlight>
                  <a:srgbClr val="FFFF00"/>
                </a:highlight>
              </a:rPr>
              <a:t>-</a:t>
            </a:r>
            <a:r>
              <a:rPr lang="zh-CN" altLang="en-US" sz="2400">
                <a:highlight>
                  <a:srgbClr val="FFFF00"/>
                </a:highlight>
              </a:rPr>
              <a:t>左透视</a:t>
            </a:r>
            <a:r>
              <a:rPr lang="en-US" altLang="zh-CN" sz="2400">
                <a:highlight>
                  <a:srgbClr val="FFFF00"/>
                </a:highlight>
              </a:rPr>
              <a:t> </a:t>
            </a:r>
          </a:p>
        </p:txBody>
      </p:sp>
      <p:sp>
        <p:nvSpPr>
          <p:cNvPr id="37" name="矩形 36"/>
          <p:cNvSpPr/>
          <p:nvPr/>
        </p:nvSpPr>
        <p:spPr>
          <a:xfrm>
            <a:off x="10568940" y="411480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0923905" y="426656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矩形 38"/>
          <p:cNvSpPr/>
          <p:nvPr/>
        </p:nvSpPr>
        <p:spPr>
          <a:xfrm>
            <a:off x="10568940" y="441833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0568940" y="4570095"/>
            <a:ext cx="755015" cy="88265"/>
          </a:xfrm>
          <a:prstGeom prst="rect">
            <a:avLst/>
          </a:prstGeom>
          <a:solidFill>
            <a:srgbClr val="92D050">
              <a:alpha val="62000"/>
            </a:srgb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0923905" y="470725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2" name="矩形 41"/>
          <p:cNvSpPr/>
          <p:nvPr/>
        </p:nvSpPr>
        <p:spPr>
          <a:xfrm>
            <a:off x="10568940" y="4844415"/>
            <a:ext cx="755015" cy="88265"/>
          </a:xfrm>
          <a:prstGeom prst="rect">
            <a:avLst/>
          </a:prstGeom>
          <a:solidFill>
            <a:schemeClr val="dk1">
              <a:alpha val="62000"/>
            </a:schemeClr>
          </a:solidFill>
          <a:ln>
            <a:noFill/>
          </a:ln>
          <a:effectLst/>
          <a:scene3d>
            <a:camera prst="perspectiveLeft">
              <a:rot lat="60000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矩形 42"/>
          <p:cNvSpPr/>
          <p:nvPr/>
        </p:nvSpPr>
        <p:spPr>
          <a:xfrm>
            <a:off x="6623685" y="5139055"/>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5163820" y="3422650"/>
            <a:ext cx="13462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矩形 44"/>
          <p:cNvSpPr/>
          <p:nvPr/>
        </p:nvSpPr>
        <p:spPr>
          <a:xfrm>
            <a:off x="5341620" y="3422650"/>
            <a:ext cx="224409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文本框 45"/>
          <p:cNvSpPr txBox="1"/>
          <p:nvPr/>
        </p:nvSpPr>
        <p:spPr>
          <a:xfrm>
            <a:off x="5565775" y="3566795"/>
            <a:ext cx="1808480" cy="583565"/>
          </a:xfrm>
          <a:prstGeom prst="rect">
            <a:avLst/>
          </a:prstGeom>
          <a:noFill/>
          <a:scene3d>
            <a:camera prst="perspectiveLeft"/>
            <a:lightRig rig="threePt" dir="t"/>
          </a:scene3d>
        </p:spPr>
        <p:txBody>
          <a:bodyPr wrap="none" rtlCol="0">
            <a:spAutoFit/>
          </a:bodyPr>
          <a:lstStyle/>
          <a:p>
            <a:r>
              <a:rPr lang="zh-CN" altLang="en-US" sz="3200">
                <a:solidFill>
                  <a:schemeClr val="bg1">
                    <a:alpha val="95000"/>
                  </a:schemeClr>
                </a:solidFill>
                <a:latin typeface="Source Han Sans Heavy" panose="020B0A00000000000000" charset="-122"/>
                <a:ea typeface="Source Han Sans Heavy" panose="020B0A00000000000000" charset="-122"/>
              </a:rPr>
              <a:t>测试文字</a:t>
            </a:r>
          </a:p>
        </p:txBody>
      </p:sp>
      <p:pic>
        <p:nvPicPr>
          <p:cNvPr id="47" name="图片 46" descr="网格"/>
          <p:cNvPicPr>
            <a:picLocks noChangeAspect="1"/>
          </p:cNvPicPr>
          <p:nvPr/>
        </p:nvPicPr>
        <p:blipFill>
          <a:blip r:embed="rId5">
            <a:alphaModFix amt="20000"/>
          </a:blip>
          <a:srcRect l="43434" b="-2768"/>
          <a:stretch>
            <a:fillRect/>
          </a:stretch>
        </p:blipFill>
        <p:spPr>
          <a:xfrm>
            <a:off x="7057390" y="965200"/>
            <a:ext cx="5859145" cy="5988050"/>
          </a:xfrm>
          <a:prstGeom prst="rect">
            <a:avLst/>
          </a:prstGeom>
          <a:scene3d>
            <a:camera prst="perspectiveLeft"/>
            <a:lightRig rig="threePt" dir="t"/>
          </a:scene3d>
        </p:spPr>
      </p:pic>
      <p:pic>
        <p:nvPicPr>
          <p:cNvPr id="48" name="图片 47" descr="F:\设计相关\莱茵PPT\背景小元素2.png背景小元素2"/>
          <p:cNvPicPr>
            <a:picLocks noChangeAspect="1"/>
          </p:cNvPicPr>
          <p:nvPr/>
        </p:nvPicPr>
        <p:blipFill>
          <a:blip r:embed="rId6"/>
          <a:srcRect l="10804" t="22319" r="72139" b="52730"/>
          <a:stretch>
            <a:fillRect/>
          </a:stretch>
        </p:blipFill>
        <p:spPr>
          <a:xfrm>
            <a:off x="-49530" y="1564640"/>
            <a:ext cx="1847215" cy="1519555"/>
          </a:xfrm>
          <a:prstGeom prst="rect">
            <a:avLst/>
          </a:prstGeom>
        </p:spPr>
      </p:pic>
      <p:pic>
        <p:nvPicPr>
          <p:cNvPr id="49" name="图片 48" descr="F:\设计相关\莱茵PPT\背景小元素2.png背景小元素2"/>
          <p:cNvPicPr>
            <a:picLocks noChangeAspect="1"/>
          </p:cNvPicPr>
          <p:nvPr/>
        </p:nvPicPr>
        <p:blipFill>
          <a:blip r:embed="rId6"/>
          <a:srcRect l="10804" t="62931" r="72139" b="18103"/>
          <a:stretch>
            <a:fillRect/>
          </a:stretch>
        </p:blipFill>
        <p:spPr>
          <a:xfrm>
            <a:off x="-49530" y="4418330"/>
            <a:ext cx="1847215" cy="1155065"/>
          </a:xfrm>
          <a:prstGeom prst="rect">
            <a:avLst/>
          </a:prstGeom>
        </p:spPr>
      </p:pic>
      <p:sp>
        <p:nvSpPr>
          <p:cNvPr id="13" name="文本框 12"/>
          <p:cNvSpPr txBox="1"/>
          <p:nvPr/>
        </p:nvSpPr>
        <p:spPr>
          <a:xfrm>
            <a:off x="12414885" y="3510915"/>
            <a:ext cx="9403080" cy="2861310"/>
          </a:xfrm>
          <a:prstGeom prst="rect">
            <a:avLst/>
          </a:prstGeom>
          <a:noFill/>
        </p:spPr>
        <p:txBody>
          <a:bodyPr wrap="none" rtlCol="0">
            <a:spAutoFit/>
          </a:bodyPr>
          <a:lstStyle/>
          <a:p>
            <a:pPr algn="l"/>
            <a:r>
              <a:rPr lang="zh-CN" altLang="en-US">
                <a:highlight>
                  <a:srgbClr val="FFFF00"/>
                </a:highlight>
              </a:rPr>
              <a:t>建议内容：图片介绍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r>
              <a:rPr lang="zh-CN" altLang="en-US">
                <a:highlight>
                  <a:srgbClr val="FFFF00"/>
                </a:highlight>
                <a:sym typeface="+mn-ea"/>
              </a:rPr>
              <a:t>需要修改底部背景图片需要将上方的网格透明图移开后再更改背景图</a:t>
            </a:r>
            <a:br>
              <a:rPr lang="zh-CN" altLang="en-US">
                <a:highlight>
                  <a:srgbClr val="FFFF00"/>
                </a:highlight>
                <a:sym typeface="+mn-ea"/>
              </a:rPr>
            </a:br>
            <a:r>
              <a:rPr lang="zh-CN" altLang="en-US">
                <a:highlight>
                  <a:srgbClr val="FFFF00"/>
                </a:highlight>
                <a:sym typeface="+mn-ea"/>
              </a:rPr>
              <a:t>如果你一个不小心找不到了网格透明图</a:t>
            </a:r>
            <a:r>
              <a:rPr lang="en-US" altLang="zh-CN">
                <a:highlight>
                  <a:srgbClr val="FFFF00"/>
                </a:highlight>
                <a:sym typeface="+mn-ea"/>
              </a:rPr>
              <a:t> </a:t>
            </a:r>
            <a:r>
              <a:rPr lang="zh-CN" altLang="en-US">
                <a:highlight>
                  <a:srgbClr val="FFFF00"/>
                </a:highlight>
                <a:sym typeface="+mn-ea"/>
              </a:rPr>
              <a:t>我在下方放了一个备用的</a:t>
            </a:r>
            <a:r>
              <a:rPr lang="en-US" altLang="zh-CN">
                <a:highlight>
                  <a:srgbClr val="FFFF00"/>
                </a:highlight>
                <a:sym typeface="+mn-ea"/>
              </a:rPr>
              <a:t>=W= </a:t>
            </a:r>
            <a:r>
              <a:rPr lang="zh-CN" altLang="en-US">
                <a:highlight>
                  <a:srgbClr val="FFFF00"/>
                </a:highlight>
                <a:sym typeface="+mn-ea"/>
              </a:rPr>
              <a:t>点击绿色那里就可以了</a:t>
            </a:r>
            <a:endParaRPr lang="zh-CN" altLang="en-US">
              <a:highlight>
                <a:srgbClr val="FFFF00"/>
              </a:highlight>
            </a:endParaRPr>
          </a:p>
          <a:p>
            <a:pPr algn="l"/>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pic>
        <p:nvPicPr>
          <p:cNvPr id="18" name="图片 17" descr="网格"/>
          <p:cNvPicPr>
            <a:picLocks noChangeAspect="1"/>
          </p:cNvPicPr>
          <p:nvPr/>
        </p:nvPicPr>
        <p:blipFill>
          <a:blip r:embed="rId5">
            <a:alphaModFix amt="20000"/>
          </a:blip>
          <a:srcRect l="43434" b="-2768"/>
          <a:stretch>
            <a:fillRect/>
          </a:stretch>
        </p:blipFill>
        <p:spPr>
          <a:xfrm>
            <a:off x="13281025" y="7211695"/>
            <a:ext cx="5859145" cy="5988050"/>
          </a:xfrm>
          <a:prstGeom prst="rect">
            <a:avLst/>
          </a:prstGeom>
          <a:scene3d>
            <a:camera prst="perspectiveLeft"/>
            <a:lightRig rig="threePt" dir="t"/>
          </a:scene3d>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142875" y="179705"/>
            <a:ext cx="2640330" cy="12026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800">
                <a:latin typeface="Novecento wide Bold" panose="00000805000000000000" charset="0"/>
                <a:cs typeface="Novecento wide Bold" panose="00000805000000000000" charset="0"/>
              </a:rPr>
              <a:t>RHINE LAB</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rPr>
              <a:t>SYNTHESIZe     INFORMATION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rPr>
              <a:t>ANALYSIS    </a:t>
            </a:r>
            <a:r>
              <a:rPr lang="en-US" altLang="zh-CN" sz="2000">
                <a:latin typeface="Novecento wide Bold" panose="00000805000000000000" charset="0"/>
                <a:cs typeface="Novecento wide Bold" panose="00000805000000000000" charset="0"/>
              </a:rPr>
              <a:t>OS</a:t>
            </a:r>
          </a:p>
        </p:txBody>
      </p:sp>
      <p:sp>
        <p:nvSpPr>
          <p:cNvPr id="6" name="副标题 2"/>
          <p:cNvSpPr>
            <a:spLocks noGrp="1"/>
          </p:cNvSpPr>
          <p:nvPr/>
        </p:nvSpPr>
        <p:spPr>
          <a:xfrm>
            <a:off x="8548370" y="6111240"/>
            <a:ext cx="3266440" cy="260350"/>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p>
        </p:txBody>
      </p:sp>
      <p:sp>
        <p:nvSpPr>
          <p:cNvPr id="7" name="矩形 6"/>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椭圆 7"/>
          <p:cNvSpPr/>
          <p:nvPr/>
        </p:nvSpPr>
        <p:spPr>
          <a:xfrm>
            <a:off x="3203575" y="35306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1" name="直接连接符 10"/>
          <p:cNvCxnSpPr/>
          <p:nvPr/>
        </p:nvCxnSpPr>
        <p:spPr>
          <a:xfrm flipH="1" flipV="1">
            <a:off x="2499995" y="2826385"/>
            <a:ext cx="730250" cy="7308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74370" y="2830195"/>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61035" y="2458085"/>
            <a:ext cx="2207260" cy="368300"/>
          </a:xfrm>
          <a:prstGeom prst="rect">
            <a:avLst/>
          </a:prstGeom>
          <a:noFill/>
        </p:spPr>
        <p:txBody>
          <a:bodyPr wrap="square" lIns="0" rIns="0" rtlCol="0">
            <a:spAutoFit/>
          </a:bodyPr>
          <a:lstStyle/>
          <a:p>
            <a:pPr algn="l"/>
            <a:r>
              <a:rPr lang="en-US" altLang="zh-CN">
                <a:latin typeface="Novecento wide Bold" panose="00000805000000000000" charset="0"/>
                <a:cs typeface="Novecento wide Bold" panose="00000805000000000000" charset="0"/>
              </a:rPr>
              <a:t>PART.1  SARIA</a:t>
            </a:r>
          </a:p>
        </p:txBody>
      </p:sp>
      <p:sp>
        <p:nvSpPr>
          <p:cNvPr id="14" name="矩形 13"/>
          <p:cNvSpPr/>
          <p:nvPr/>
        </p:nvSpPr>
        <p:spPr>
          <a:xfrm>
            <a:off x="674370" y="2389505"/>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文本框 15"/>
          <p:cNvSpPr txBox="1"/>
          <p:nvPr/>
        </p:nvSpPr>
        <p:spPr>
          <a:xfrm>
            <a:off x="676275" y="2375535"/>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DEFENDER.</a:t>
            </a:r>
          </a:p>
        </p:txBody>
      </p:sp>
      <p:sp>
        <p:nvSpPr>
          <p:cNvPr id="17" name="矩形 16"/>
          <p:cNvSpPr/>
          <p:nvPr/>
        </p:nvSpPr>
        <p:spPr>
          <a:xfrm>
            <a:off x="523240" y="2314575"/>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21" name="矩形 20"/>
          <p:cNvSpPr/>
          <p:nvPr/>
        </p:nvSpPr>
        <p:spPr>
          <a:xfrm rot="5400000">
            <a:off x="616585" y="2146300"/>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22" name="文本框 21"/>
          <p:cNvSpPr txBox="1"/>
          <p:nvPr/>
        </p:nvSpPr>
        <p:spPr>
          <a:xfrm>
            <a:off x="676275" y="2893060"/>
            <a:ext cx="1684655" cy="12255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SAIDIEWODECHAOREN</a:t>
            </a:r>
          </a:p>
        </p:txBody>
      </p:sp>
      <p:sp>
        <p:nvSpPr>
          <p:cNvPr id="23" name="椭圆 22"/>
          <p:cNvSpPr/>
          <p:nvPr/>
        </p:nvSpPr>
        <p:spPr>
          <a:xfrm>
            <a:off x="5891530" y="3090545"/>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4" name="直接连接符 23"/>
          <p:cNvCxnSpPr/>
          <p:nvPr/>
        </p:nvCxnSpPr>
        <p:spPr>
          <a:xfrm flipH="1">
            <a:off x="5362575" y="3152140"/>
            <a:ext cx="528955" cy="5295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527425" y="368173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14090" y="3309620"/>
            <a:ext cx="2207260" cy="368300"/>
          </a:xfrm>
          <a:prstGeom prst="rect">
            <a:avLst/>
          </a:prstGeom>
          <a:noFill/>
        </p:spPr>
        <p:txBody>
          <a:bodyPr wrap="square" lIns="0" rIns="0" rtlCol="0">
            <a:spAutoFit/>
          </a:bodyPr>
          <a:lstStyle/>
          <a:p>
            <a:pPr algn="l"/>
            <a:r>
              <a:rPr lang="en-US" altLang="zh-CN">
                <a:latin typeface="Novecento wide Bold" panose="00000805000000000000" charset="0"/>
                <a:cs typeface="Novecento wide Bold" panose="00000805000000000000" charset="0"/>
              </a:rPr>
              <a:t>PART.2 IFRIT</a:t>
            </a:r>
          </a:p>
        </p:txBody>
      </p:sp>
      <p:sp>
        <p:nvSpPr>
          <p:cNvPr id="27" name="矩形 26"/>
          <p:cNvSpPr/>
          <p:nvPr/>
        </p:nvSpPr>
        <p:spPr>
          <a:xfrm>
            <a:off x="3527425" y="3241040"/>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文本框 27"/>
          <p:cNvSpPr txBox="1"/>
          <p:nvPr/>
        </p:nvSpPr>
        <p:spPr>
          <a:xfrm>
            <a:off x="3529330" y="3227070"/>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CASTER.</a:t>
            </a:r>
          </a:p>
        </p:txBody>
      </p:sp>
      <p:sp>
        <p:nvSpPr>
          <p:cNvPr id="29" name="矩形 28"/>
          <p:cNvSpPr/>
          <p:nvPr/>
        </p:nvSpPr>
        <p:spPr>
          <a:xfrm>
            <a:off x="3376295" y="316611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0" name="矩形 29"/>
          <p:cNvSpPr/>
          <p:nvPr/>
        </p:nvSpPr>
        <p:spPr>
          <a:xfrm rot="5400000">
            <a:off x="3469640" y="299783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1" name="文本框 30"/>
          <p:cNvSpPr txBox="1"/>
          <p:nvPr/>
        </p:nvSpPr>
        <p:spPr>
          <a:xfrm>
            <a:off x="3529330" y="3744595"/>
            <a:ext cx="1684655" cy="24574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WODEIXIANGBANFAFANGXAIQU</a:t>
            </a:r>
          </a:p>
          <a:p>
            <a:r>
              <a:rPr lang="en-US" altLang="zh-CN" sz="800">
                <a:latin typeface="Source Han Sans Regular" panose="020B0500000000000000" charset="-122"/>
                <a:ea typeface="Source Han Sans Regular" panose="020B0500000000000000" charset="-122"/>
              </a:rPr>
              <a:t>WOWUDIDEXIAOHUOLONG</a:t>
            </a:r>
          </a:p>
        </p:txBody>
      </p:sp>
      <p:sp>
        <p:nvSpPr>
          <p:cNvPr id="32" name="椭圆 31"/>
          <p:cNvSpPr/>
          <p:nvPr/>
        </p:nvSpPr>
        <p:spPr>
          <a:xfrm>
            <a:off x="7860030" y="239649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3" name="直接连接符 32"/>
          <p:cNvCxnSpPr/>
          <p:nvPr/>
        </p:nvCxnSpPr>
        <p:spPr>
          <a:xfrm flipH="1">
            <a:off x="7917180" y="1866900"/>
            <a:ext cx="528955" cy="5295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444230" y="186563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8444230" y="1424940"/>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6" name="文本框 35"/>
          <p:cNvSpPr txBox="1"/>
          <p:nvPr/>
        </p:nvSpPr>
        <p:spPr>
          <a:xfrm>
            <a:off x="8446135" y="1410970"/>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MEDIC.</a:t>
            </a:r>
          </a:p>
        </p:txBody>
      </p:sp>
      <p:sp>
        <p:nvSpPr>
          <p:cNvPr id="37" name="矩形 36"/>
          <p:cNvSpPr/>
          <p:nvPr/>
        </p:nvSpPr>
        <p:spPr>
          <a:xfrm>
            <a:off x="8293100" y="135001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8" name="矩形 37"/>
          <p:cNvSpPr/>
          <p:nvPr/>
        </p:nvSpPr>
        <p:spPr>
          <a:xfrm rot="5400000">
            <a:off x="8386445" y="118173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9" name="文本框 38"/>
          <p:cNvSpPr txBox="1"/>
          <p:nvPr/>
        </p:nvSpPr>
        <p:spPr>
          <a:xfrm>
            <a:off x="8446135" y="1918970"/>
            <a:ext cx="2465705" cy="12255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KESHIHEMODEXIAOFEIJIZHENDEHENHAOYONG</a:t>
            </a:r>
          </a:p>
        </p:txBody>
      </p:sp>
      <p:sp>
        <p:nvSpPr>
          <p:cNvPr id="40" name="文本框 39"/>
          <p:cNvSpPr txBox="1"/>
          <p:nvPr/>
        </p:nvSpPr>
        <p:spPr>
          <a:xfrm>
            <a:off x="8446135" y="1496060"/>
            <a:ext cx="2207260" cy="368300"/>
          </a:xfrm>
          <a:prstGeom prst="rect">
            <a:avLst/>
          </a:prstGeom>
          <a:noFill/>
        </p:spPr>
        <p:txBody>
          <a:bodyPr wrap="square" lIns="0" rIns="0" rtlCol="0">
            <a:spAutoFit/>
          </a:bodyPr>
          <a:lstStyle/>
          <a:p>
            <a:pPr algn="l"/>
            <a:r>
              <a:rPr lang="en-US" altLang="zh-CN">
                <a:latin typeface="Novecento wide Bold" panose="00000805000000000000" charset="0"/>
                <a:cs typeface="Novecento wide Bold" panose="00000805000000000000" charset="0"/>
              </a:rPr>
              <a:t>PART.3 SILENCE</a:t>
            </a:r>
          </a:p>
        </p:txBody>
      </p:sp>
      <p:sp>
        <p:nvSpPr>
          <p:cNvPr id="41" name="椭圆 40"/>
          <p:cNvSpPr/>
          <p:nvPr/>
        </p:nvSpPr>
        <p:spPr>
          <a:xfrm>
            <a:off x="8362315" y="415544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42" name="直接连接符 41"/>
          <p:cNvCxnSpPr/>
          <p:nvPr/>
        </p:nvCxnSpPr>
        <p:spPr>
          <a:xfrm flipH="1" flipV="1">
            <a:off x="8420100" y="4227195"/>
            <a:ext cx="537845" cy="5391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956040" y="476758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8956040" y="4326890"/>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文本框 45"/>
          <p:cNvSpPr txBox="1"/>
          <p:nvPr/>
        </p:nvSpPr>
        <p:spPr>
          <a:xfrm>
            <a:off x="8957945" y="4312920"/>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SUPPORTER.</a:t>
            </a:r>
          </a:p>
        </p:txBody>
      </p:sp>
      <p:sp>
        <p:nvSpPr>
          <p:cNvPr id="47" name="矩形 46"/>
          <p:cNvSpPr/>
          <p:nvPr/>
        </p:nvSpPr>
        <p:spPr>
          <a:xfrm>
            <a:off x="8804910" y="425196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48" name="矩形 47"/>
          <p:cNvSpPr/>
          <p:nvPr/>
        </p:nvSpPr>
        <p:spPr>
          <a:xfrm rot="5400000">
            <a:off x="8898255" y="408368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49" name="文本框 48"/>
          <p:cNvSpPr txBox="1"/>
          <p:nvPr/>
        </p:nvSpPr>
        <p:spPr>
          <a:xfrm>
            <a:off x="8957945" y="4820920"/>
            <a:ext cx="2465705" cy="12255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ZAOQIDANREN YONGYUANDESHEN</a:t>
            </a:r>
          </a:p>
        </p:txBody>
      </p:sp>
      <p:sp>
        <p:nvSpPr>
          <p:cNvPr id="50" name="文本框 49"/>
          <p:cNvSpPr txBox="1"/>
          <p:nvPr/>
        </p:nvSpPr>
        <p:spPr>
          <a:xfrm>
            <a:off x="8957945" y="4398010"/>
            <a:ext cx="2207260" cy="368300"/>
          </a:xfrm>
          <a:prstGeom prst="rect">
            <a:avLst/>
          </a:prstGeom>
          <a:noFill/>
        </p:spPr>
        <p:txBody>
          <a:bodyPr wrap="square" lIns="0" rIns="0" rtlCol="0">
            <a:spAutoFit/>
          </a:bodyPr>
          <a:lstStyle/>
          <a:p>
            <a:pPr algn="l"/>
            <a:r>
              <a:rPr lang="en-US" altLang="zh-CN">
                <a:latin typeface="Novecento wide Bold" panose="00000805000000000000" charset="0"/>
                <a:cs typeface="Novecento wide Bold" panose="00000805000000000000" charset="0"/>
              </a:rPr>
              <a:t>PART.4 MAYER</a:t>
            </a:r>
          </a:p>
        </p:txBody>
      </p:sp>
      <p:sp>
        <p:nvSpPr>
          <p:cNvPr id="53" name="矩形 52"/>
          <p:cNvSpPr/>
          <p:nvPr/>
        </p:nvSpPr>
        <p:spPr>
          <a:xfrm>
            <a:off x="6729095" y="3241040"/>
            <a:ext cx="1927860" cy="109220"/>
          </a:xfrm>
          <a:prstGeom prst="rect">
            <a:avLst/>
          </a:prstGeom>
          <a:solidFill>
            <a:schemeClr val="bg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椭圆 53"/>
          <p:cNvSpPr/>
          <p:nvPr/>
        </p:nvSpPr>
        <p:spPr>
          <a:xfrm>
            <a:off x="8731885" y="3248660"/>
            <a:ext cx="78105" cy="80645"/>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8696960" y="3213735"/>
            <a:ext cx="149860" cy="149860"/>
          </a:xfrm>
          <a:prstGeom prst="ellipse">
            <a:avLst/>
          </a:prstGeom>
          <a:noFill/>
          <a:ln>
            <a:solidFill>
              <a:schemeClr val="bg1">
                <a:alpha val="60000"/>
              </a:schemeClr>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6729095" y="3234055"/>
            <a:ext cx="1494790" cy="122555"/>
          </a:xfrm>
          <a:prstGeom prst="rect">
            <a:avLst/>
          </a:prstGeom>
          <a:noFill/>
        </p:spPr>
        <p:txBody>
          <a:bodyPr wrap="square" lIns="0" tIns="0" rIns="0" bIns="0" rtlCol="0">
            <a:spAutoFit/>
          </a:bodyPr>
          <a:lstStyle/>
          <a:p>
            <a:r>
              <a:rPr lang="en-US" altLang="zh-CN" sz="800">
                <a:latin typeface="Source Han Sans Heavy" panose="020B0A00000000000000" charset="-122"/>
                <a:ea typeface="Source Han Sans Heavy" panose="020B0A00000000000000" charset="-122"/>
              </a:rPr>
              <a:t>       RHINE LAB.LLC.</a:t>
            </a:r>
          </a:p>
        </p:txBody>
      </p:sp>
      <p:sp>
        <p:nvSpPr>
          <p:cNvPr id="2" name="文本框 1"/>
          <p:cNvSpPr txBox="1"/>
          <p:nvPr/>
        </p:nvSpPr>
        <p:spPr>
          <a:xfrm>
            <a:off x="12452985" y="2617470"/>
            <a:ext cx="2926080" cy="2306955"/>
          </a:xfrm>
          <a:prstGeom prst="rect">
            <a:avLst/>
          </a:prstGeom>
          <a:noFill/>
        </p:spPr>
        <p:txBody>
          <a:bodyPr wrap="none" rtlCol="0">
            <a:spAutoFit/>
          </a:bodyPr>
          <a:lstStyle/>
          <a:p>
            <a:pPr algn="l"/>
            <a:r>
              <a:rPr lang="zh-CN" altLang="en-US">
                <a:highlight>
                  <a:srgbClr val="FFFF00"/>
                </a:highlight>
              </a:rPr>
              <a:t>建议内容：内容介绍、目录</a:t>
            </a:r>
            <a:br>
              <a:rPr lang="zh-CN" altLang="en-US">
                <a:highlight>
                  <a:srgbClr val="FFFF00"/>
                </a:highlight>
              </a:rPr>
            </a:br>
            <a:r>
              <a:rPr lang="zh-CN" altLang="en-US">
                <a:highlight>
                  <a:srgbClr val="FFFF00"/>
                </a:highlight>
              </a:rPr>
              <a:t>图内元素内容位置均可调整</a:t>
            </a:r>
            <a:br>
              <a:rPr lang="zh-CN" altLang="en-US">
                <a:highlight>
                  <a:srgbClr val="FFFF00"/>
                </a:highlight>
              </a:rPr>
            </a:br>
            <a:endParaRPr lang="zh-CN" altLang="en-US">
              <a:highlight>
                <a:srgbClr val="FFFF00"/>
              </a:highlight>
            </a:endParaRP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3" name="文本框 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2875" y="179705"/>
            <a:ext cx="2640330" cy="1202690"/>
          </a:xfrm>
        </p:spPr>
        <p:txBody>
          <a:bodyPr/>
          <a:lstStyle/>
          <a:p>
            <a:r>
              <a:rPr lang="en-US" altLang="zh-CN" sz="2800">
                <a:solidFill>
                  <a:schemeClr val="bg1"/>
                </a:solidFill>
                <a:latin typeface="Novecento wide Bold" panose="00000805000000000000" charset="0"/>
                <a:cs typeface="Novecento wide Bold" panose="00000805000000000000" charset="0"/>
              </a:rPr>
              <a:t>RHINE LAB</a:t>
            </a:r>
            <a:br>
              <a:rPr lang="en-US" altLang="zh-CN" sz="2800">
                <a:solidFill>
                  <a:schemeClr val="bg1"/>
                </a:solidFill>
                <a:latin typeface="Novecento wide Medium" panose="00000605000000000000" charset="0"/>
                <a:cs typeface="Novecento wide Medium" panose="00000605000000000000" charset="0"/>
              </a:rPr>
            </a:br>
            <a:r>
              <a:rPr lang="en-US" altLang="zh-CN" sz="1000">
                <a:solidFill>
                  <a:schemeClr val="bg1"/>
                </a:solidFill>
                <a:latin typeface="Novecento wide Medium" panose="00000605000000000000" charset="0"/>
                <a:cs typeface="Novecento wide Medium" panose="00000605000000000000" charset="0"/>
              </a:rPr>
              <a:t>SYNTHESIZE    INFORMATION</a:t>
            </a:r>
            <a:br>
              <a:rPr lang="en-US" altLang="zh-CN" sz="1000">
                <a:solidFill>
                  <a:schemeClr val="bg1"/>
                </a:solidFill>
                <a:latin typeface="Novecento wide Medium" panose="00000605000000000000" charset="0"/>
                <a:cs typeface="Novecento wide Medium" panose="00000605000000000000" charset="0"/>
              </a:rPr>
            </a:br>
            <a:r>
              <a:rPr lang="en-US" altLang="zh-CN" sz="2000">
                <a:solidFill>
                  <a:schemeClr val="bg1"/>
                </a:solidFill>
                <a:latin typeface="Novecento wide Medium" panose="00000605000000000000" charset="0"/>
                <a:cs typeface="Novecento wide Medium" panose="00000605000000000000" charset="0"/>
              </a:rPr>
              <a:t>ANALYSIS   </a:t>
            </a:r>
            <a:r>
              <a:rPr lang="en-US" altLang="zh-CN" sz="2000">
                <a:solidFill>
                  <a:schemeClr val="bg1"/>
                </a:solidFill>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a:solidFill>
                  <a:schemeClr val="bg1"/>
                </a:solidFill>
                <a:latin typeface="Novecento wide Medium" panose="00000605000000000000" charset="0"/>
                <a:cs typeface="Novecento wide Medium" panose="00000605000000000000" charset="0"/>
              </a:rPr>
              <a:t>POWERED BY </a:t>
            </a:r>
            <a:r>
              <a:rPr lang="en-US" altLang="zh-CN" sz="1200">
                <a:solidFill>
                  <a:schemeClr val="bg1"/>
                </a:solidFill>
                <a:latin typeface="Novecento wide Bold" panose="00000805000000000000" charset="0"/>
                <a:cs typeface="Novecento wide Bold" panose="00000805000000000000" charset="0"/>
              </a:rPr>
              <a:t>RHINE LAB</a:t>
            </a:r>
          </a:p>
        </p:txBody>
      </p:sp>
      <p:sp>
        <p:nvSpPr>
          <p:cNvPr id="4" name="矩形 3"/>
          <p:cNvSpPr/>
          <p:nvPr/>
        </p:nvSpPr>
        <p:spPr>
          <a:xfrm>
            <a:off x="11238230" y="6203950"/>
            <a:ext cx="342900" cy="755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文本框 4"/>
          <p:cNvSpPr txBox="1"/>
          <p:nvPr/>
        </p:nvSpPr>
        <p:spPr>
          <a:xfrm>
            <a:off x="2864485" y="3014345"/>
            <a:ext cx="6462395" cy="829945"/>
          </a:xfrm>
          <a:prstGeom prst="rect">
            <a:avLst/>
          </a:prstGeom>
          <a:noFill/>
        </p:spPr>
        <p:txBody>
          <a:bodyPr wrap="square" rtlCol="0">
            <a:spAutoFit/>
          </a:bodyPr>
          <a:lstStyle/>
          <a:p>
            <a:pPr algn="ctr"/>
            <a:r>
              <a:rPr lang="zh-CN" altLang="en-US" sz="4800">
                <a:solidFill>
                  <a:schemeClr val="bg1"/>
                </a:solidFill>
                <a:latin typeface="Source Han Sans Heavy" panose="020B0A00000000000000" charset="-122"/>
                <a:ea typeface="Source Han Sans Heavy" panose="020B0A00000000000000" charset="-122"/>
              </a:rPr>
              <a:t>标题内容</a:t>
            </a:r>
          </a:p>
        </p:txBody>
      </p:sp>
      <p:sp>
        <p:nvSpPr>
          <p:cNvPr id="6" name="文本框 5"/>
          <p:cNvSpPr txBox="1"/>
          <p:nvPr/>
        </p:nvSpPr>
        <p:spPr>
          <a:xfrm>
            <a:off x="12192000" y="3014345"/>
            <a:ext cx="2468880" cy="645160"/>
          </a:xfrm>
          <a:prstGeom prst="rect">
            <a:avLst/>
          </a:prstGeom>
          <a:noFill/>
        </p:spPr>
        <p:txBody>
          <a:bodyPr wrap="none" rtlCol="0">
            <a:spAutoFit/>
          </a:bodyPr>
          <a:lstStyle/>
          <a:p>
            <a:r>
              <a:rPr lang="zh-CN" altLang="en-US">
                <a:highlight>
                  <a:srgbClr val="FFFF00"/>
                </a:highlight>
              </a:rPr>
              <a:t>若单标题请居中</a:t>
            </a:r>
          </a:p>
          <a:p>
            <a:r>
              <a:rPr lang="zh-CN" altLang="en-US">
                <a:highlight>
                  <a:srgbClr val="FFFF00"/>
                </a:highlight>
              </a:rPr>
              <a:t>若标题与图则左右分布</a:t>
            </a: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2875" y="173355"/>
            <a:ext cx="2640330" cy="1202690"/>
          </a:xfrm>
        </p:spPr>
        <p:txBody>
          <a:bodyPr/>
          <a:lstStyle/>
          <a:p>
            <a:r>
              <a:rPr lang="en-US" altLang="zh-CN" sz="2800">
                <a:solidFill>
                  <a:schemeClr val="bg1"/>
                </a:solidFill>
                <a:latin typeface="Novecento wide Bold" panose="00000805000000000000" charset="0"/>
                <a:cs typeface="Novecento wide Bold" panose="00000805000000000000" charset="0"/>
              </a:rPr>
              <a:t>RHINE LAB</a:t>
            </a:r>
            <a:br>
              <a:rPr lang="en-US" altLang="zh-CN" sz="2800">
                <a:solidFill>
                  <a:schemeClr val="bg1"/>
                </a:solidFill>
                <a:latin typeface="Novecento wide Medium" panose="00000605000000000000" charset="0"/>
                <a:cs typeface="Novecento wide Medium" panose="00000605000000000000" charset="0"/>
              </a:rPr>
            </a:br>
            <a:r>
              <a:rPr lang="en-US" altLang="zh-CN" sz="1000">
                <a:solidFill>
                  <a:schemeClr val="bg1"/>
                </a:solidFill>
                <a:latin typeface="Novecento wide Medium" panose="00000605000000000000" charset="0"/>
                <a:cs typeface="Novecento wide Medium" panose="00000605000000000000" charset="0"/>
              </a:rPr>
              <a:t>SYNTHESIZE    INFORMATION</a:t>
            </a:r>
            <a:br>
              <a:rPr lang="en-US" altLang="zh-CN" sz="1000">
                <a:solidFill>
                  <a:schemeClr val="bg1"/>
                </a:solidFill>
                <a:latin typeface="Novecento wide Medium" panose="00000605000000000000" charset="0"/>
                <a:cs typeface="Novecento wide Medium" panose="00000605000000000000" charset="0"/>
              </a:rPr>
            </a:br>
            <a:r>
              <a:rPr lang="en-US" altLang="zh-CN" sz="2000">
                <a:solidFill>
                  <a:schemeClr val="bg1"/>
                </a:solidFill>
                <a:latin typeface="Novecento wide Medium" panose="00000605000000000000" charset="0"/>
                <a:cs typeface="Novecento wide Medium" panose="00000605000000000000" charset="0"/>
              </a:rPr>
              <a:t>ANALYSIS   </a:t>
            </a:r>
            <a:r>
              <a:rPr lang="en-US" altLang="zh-CN" sz="2000">
                <a:solidFill>
                  <a:schemeClr val="bg1"/>
                </a:solidFill>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04890"/>
            <a:ext cx="3266440" cy="260350"/>
          </a:xfrm>
        </p:spPr>
        <p:txBody>
          <a:bodyPr>
            <a:normAutofit fontScale="97500"/>
          </a:bodyPr>
          <a:lstStyle/>
          <a:p>
            <a:r>
              <a:rPr lang="en-US" altLang="zh-CN" sz="1200">
                <a:solidFill>
                  <a:schemeClr val="bg1"/>
                </a:solidFill>
                <a:latin typeface="Novecento wide Medium" panose="00000605000000000000" charset="0"/>
                <a:cs typeface="Novecento wide Medium" panose="00000605000000000000" charset="0"/>
              </a:rPr>
              <a:t>POWERED BY </a:t>
            </a:r>
            <a:r>
              <a:rPr lang="en-US" altLang="zh-CN" sz="1200">
                <a:solidFill>
                  <a:schemeClr val="bg1"/>
                </a:solidFill>
                <a:latin typeface="Novecento wide Bold" panose="00000805000000000000" charset="0"/>
                <a:cs typeface="Novecento wide Bold" panose="00000805000000000000" charset="0"/>
              </a:rPr>
              <a:t>RHINE LAB</a:t>
            </a:r>
          </a:p>
        </p:txBody>
      </p:sp>
      <p:sp>
        <p:nvSpPr>
          <p:cNvPr id="4" name="矩形 3"/>
          <p:cNvSpPr/>
          <p:nvPr/>
        </p:nvSpPr>
        <p:spPr>
          <a:xfrm>
            <a:off x="11238230" y="6197600"/>
            <a:ext cx="342900" cy="755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8" name="直接连接符 7"/>
          <p:cNvCxnSpPr>
            <a:endCxn id="14" idx="1"/>
          </p:cNvCxnSpPr>
          <p:nvPr/>
        </p:nvCxnSpPr>
        <p:spPr>
          <a:xfrm>
            <a:off x="0" y="3422650"/>
            <a:ext cx="4414520" cy="698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697730" y="2933700"/>
            <a:ext cx="239395" cy="978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697730" y="2933700"/>
            <a:ext cx="2797175" cy="977900"/>
          </a:xfrm>
          <a:prstGeom prst="rect">
            <a:avLst/>
          </a:prstGeom>
          <a:noFill/>
          <a:ln>
            <a:solidFill>
              <a:schemeClr val="bg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010150" y="3124835"/>
            <a:ext cx="2435860" cy="553720"/>
          </a:xfrm>
          <a:prstGeom prst="rect">
            <a:avLst/>
          </a:prstGeom>
          <a:noFill/>
        </p:spPr>
        <p:txBody>
          <a:bodyPr wrap="square" lIns="0" tIns="0" rIns="0" bIns="0" rtlCol="0">
            <a:spAutoFit/>
          </a:bodyPr>
          <a:lstStyle/>
          <a:p>
            <a:r>
              <a:rPr lang="en-US" altLang="zh-CN" sz="1200">
                <a:solidFill>
                  <a:schemeClr val="bg1"/>
                </a:solidFill>
                <a:latin typeface="Novecento wide Medium" panose="00000605000000000000" charset="0"/>
                <a:cs typeface="Novecento wide Medium" panose="00000605000000000000" charset="0"/>
              </a:rPr>
              <a:t>file number: H-200</a:t>
            </a:r>
          </a:p>
          <a:p>
            <a:r>
              <a:rPr lang="en-US" altLang="zh-CN" sz="1200">
                <a:solidFill>
                  <a:schemeClr val="bg1"/>
                </a:solidFill>
                <a:latin typeface="Novecento wide Medium" panose="00000605000000000000" charset="0"/>
                <a:cs typeface="Novecento wide Medium" panose="00000605000000000000" charset="0"/>
              </a:rPr>
              <a:t>from:rhodes island</a:t>
            </a:r>
          </a:p>
          <a:p>
            <a:r>
              <a:rPr lang="en-US" altLang="zh-CN" sz="1200">
                <a:solidFill>
                  <a:schemeClr val="bg1"/>
                </a:solidFill>
                <a:latin typeface="Novecento wide Medium" panose="00000605000000000000" charset="0"/>
                <a:cs typeface="Novecento wide Medium" panose="00000605000000000000" charset="0"/>
              </a:rPr>
              <a:t>date:2022-04-23</a:t>
            </a:r>
          </a:p>
        </p:txBody>
      </p:sp>
      <p:sp>
        <p:nvSpPr>
          <p:cNvPr id="14" name="矩形 13"/>
          <p:cNvSpPr/>
          <p:nvPr/>
        </p:nvSpPr>
        <p:spPr>
          <a:xfrm>
            <a:off x="4414520" y="3357880"/>
            <a:ext cx="142875" cy="14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6" name="文本框 5"/>
          <p:cNvSpPr txBox="1"/>
          <p:nvPr/>
        </p:nvSpPr>
        <p:spPr>
          <a:xfrm>
            <a:off x="12192000" y="3014345"/>
            <a:ext cx="3840480" cy="368300"/>
          </a:xfrm>
          <a:prstGeom prst="rect">
            <a:avLst/>
          </a:prstGeom>
          <a:noFill/>
        </p:spPr>
        <p:txBody>
          <a:bodyPr wrap="none" rtlCol="0">
            <a:spAutoFit/>
          </a:bodyPr>
          <a:lstStyle/>
          <a:p>
            <a:r>
              <a:rPr lang="zh-CN" altLang="en-US">
                <a:highlight>
                  <a:srgbClr val="FFFF00"/>
                </a:highlight>
              </a:rPr>
              <a:t>可自行拓展方框数量，方向，内容等</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2875" y="173355"/>
            <a:ext cx="2640330" cy="1202690"/>
          </a:xfrm>
        </p:spPr>
        <p:txBody>
          <a:bodyPr/>
          <a:lstStyle/>
          <a:p>
            <a:r>
              <a:rPr lang="en-US" altLang="zh-CN" sz="2800">
                <a:solidFill>
                  <a:schemeClr val="bg1"/>
                </a:solidFill>
                <a:latin typeface="Novecento wide Bold" panose="00000805000000000000" charset="0"/>
                <a:cs typeface="Novecento wide Bold" panose="00000805000000000000" charset="0"/>
              </a:rPr>
              <a:t>RHINE LAB</a:t>
            </a:r>
            <a:br>
              <a:rPr lang="en-US" altLang="zh-CN" sz="2800">
                <a:solidFill>
                  <a:schemeClr val="bg1"/>
                </a:solidFill>
                <a:latin typeface="Novecento wide Medium" panose="00000605000000000000" charset="0"/>
                <a:cs typeface="Novecento wide Medium" panose="00000605000000000000" charset="0"/>
              </a:rPr>
            </a:br>
            <a:r>
              <a:rPr lang="en-US" altLang="zh-CN" sz="1000">
                <a:solidFill>
                  <a:schemeClr val="bg1"/>
                </a:solidFill>
                <a:latin typeface="Novecento wide Medium" panose="00000605000000000000" charset="0"/>
                <a:cs typeface="Novecento wide Medium" panose="00000605000000000000" charset="0"/>
              </a:rPr>
              <a:t>SYNTHESIZE    INFORMATION</a:t>
            </a:r>
            <a:br>
              <a:rPr lang="en-US" altLang="zh-CN" sz="1000">
                <a:solidFill>
                  <a:schemeClr val="bg1"/>
                </a:solidFill>
                <a:latin typeface="Novecento wide Medium" panose="00000605000000000000" charset="0"/>
                <a:cs typeface="Novecento wide Medium" panose="00000605000000000000" charset="0"/>
              </a:rPr>
            </a:br>
            <a:r>
              <a:rPr lang="en-US" altLang="zh-CN" sz="2000">
                <a:solidFill>
                  <a:schemeClr val="bg1"/>
                </a:solidFill>
                <a:latin typeface="Novecento wide Medium" panose="00000605000000000000" charset="0"/>
                <a:cs typeface="Novecento wide Medium" panose="00000605000000000000" charset="0"/>
              </a:rPr>
              <a:t>ANALYSIS   </a:t>
            </a:r>
            <a:r>
              <a:rPr lang="en-US" altLang="zh-CN" sz="2000">
                <a:solidFill>
                  <a:schemeClr val="bg1"/>
                </a:solidFill>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04890"/>
            <a:ext cx="3266440" cy="260350"/>
          </a:xfrm>
        </p:spPr>
        <p:txBody>
          <a:bodyPr>
            <a:normAutofit fontScale="97500"/>
          </a:bodyPr>
          <a:lstStyle/>
          <a:p>
            <a:r>
              <a:rPr lang="en-US" altLang="zh-CN" sz="1200">
                <a:solidFill>
                  <a:schemeClr val="bg1"/>
                </a:solidFill>
                <a:latin typeface="Novecento wide Medium" panose="00000605000000000000" charset="0"/>
                <a:cs typeface="Novecento wide Medium" panose="00000605000000000000" charset="0"/>
              </a:rPr>
              <a:t>POWERED BY </a:t>
            </a:r>
            <a:r>
              <a:rPr lang="en-US" altLang="zh-CN" sz="1200">
                <a:solidFill>
                  <a:schemeClr val="bg1"/>
                </a:solidFill>
                <a:latin typeface="Novecento wide Bold" panose="00000805000000000000" charset="0"/>
                <a:cs typeface="Novecento wide Bold" panose="00000805000000000000" charset="0"/>
              </a:rPr>
              <a:t>RHINE LAB</a:t>
            </a:r>
          </a:p>
        </p:txBody>
      </p:sp>
      <p:sp>
        <p:nvSpPr>
          <p:cNvPr id="4" name="矩形 3"/>
          <p:cNvSpPr/>
          <p:nvPr/>
        </p:nvSpPr>
        <p:spPr>
          <a:xfrm>
            <a:off x="11238230" y="6197600"/>
            <a:ext cx="342900" cy="755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矩形 4"/>
          <p:cNvSpPr/>
          <p:nvPr/>
        </p:nvSpPr>
        <p:spPr>
          <a:xfrm>
            <a:off x="6343015" y="2866390"/>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8540750" y="2866390"/>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矩形 6"/>
          <p:cNvSpPr/>
          <p:nvPr/>
        </p:nvSpPr>
        <p:spPr>
          <a:xfrm>
            <a:off x="6343015" y="3487420"/>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 name="矩形 10"/>
          <p:cNvSpPr/>
          <p:nvPr/>
        </p:nvSpPr>
        <p:spPr>
          <a:xfrm>
            <a:off x="8540750" y="3496945"/>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3" name="直接连接符 12"/>
          <p:cNvCxnSpPr/>
          <p:nvPr/>
        </p:nvCxnSpPr>
        <p:spPr>
          <a:xfrm>
            <a:off x="6332855" y="3746500"/>
            <a:ext cx="5911850" cy="0"/>
          </a:xfrm>
          <a:prstGeom prst="line">
            <a:avLst/>
          </a:prstGeom>
          <a:solidFill>
            <a:schemeClr val="bg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490335" y="3058795"/>
            <a:ext cx="1985010" cy="36830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zh-CN" altLang="en-US">
                <a:highlight>
                  <a:srgbClr val="FFFF00"/>
                </a:highlight>
                <a:latin typeface="Source Han Sans Heavy" panose="020B0A00000000000000" charset="-122"/>
                <a:ea typeface="Source Han Sans Heavy" panose="020B0A00000000000000" charset="-122"/>
              </a:rPr>
              <a:t>正文内容</a:t>
            </a:r>
          </a:p>
        </p:txBody>
      </p:sp>
      <p:sp>
        <p:nvSpPr>
          <p:cNvPr id="16" name="矩形 15"/>
          <p:cNvSpPr/>
          <p:nvPr/>
        </p:nvSpPr>
        <p:spPr>
          <a:xfrm>
            <a:off x="2908935" y="3496945"/>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 name="矩形 16"/>
          <p:cNvSpPr/>
          <p:nvPr/>
        </p:nvSpPr>
        <p:spPr>
          <a:xfrm>
            <a:off x="562610" y="3496945"/>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8" name="矩形 17"/>
          <p:cNvSpPr/>
          <p:nvPr/>
        </p:nvSpPr>
        <p:spPr>
          <a:xfrm>
            <a:off x="562610" y="2875915"/>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20" name="文本框 19"/>
          <p:cNvSpPr txBox="1"/>
          <p:nvPr/>
        </p:nvSpPr>
        <p:spPr>
          <a:xfrm>
            <a:off x="12600305" y="2866390"/>
            <a:ext cx="2882265" cy="1476375"/>
          </a:xfrm>
          <a:prstGeom prst="rect">
            <a:avLst/>
          </a:prstGeom>
          <a:noFill/>
        </p:spPr>
        <p:txBody>
          <a:bodyPr wrap="none" rtlCol="0">
            <a:spAutoFit/>
          </a:bodyPr>
          <a:lstStyle/>
          <a:p>
            <a:pPr algn="l"/>
            <a:r>
              <a:rPr lang="zh-CN" altLang="en-US">
                <a:highlight>
                  <a:srgbClr val="FFFF00"/>
                </a:highlight>
              </a:rPr>
              <a:t>建议使用：带图小标题</a:t>
            </a:r>
            <a:r>
              <a:rPr lang="en-US" altLang="zh-CN">
                <a:highlight>
                  <a:srgbClr val="FFFF00"/>
                </a:highlight>
              </a:rPr>
              <a:t> </a:t>
            </a:r>
            <a:br>
              <a:rPr lang="zh-CN" altLang="en-US">
                <a:highlight>
                  <a:srgbClr val="FFFF00"/>
                </a:highlight>
              </a:rPr>
            </a:br>
            <a:br>
              <a:rPr lang="zh-CN" altLang="en-US">
                <a:highlight>
                  <a:srgbClr val="FFFF00"/>
                </a:highlight>
              </a:rPr>
            </a:br>
            <a:r>
              <a:rPr lang="zh-CN" altLang="en-US">
                <a:highlight>
                  <a:srgbClr val="FFFF00"/>
                </a:highlight>
              </a:rPr>
              <a:t>可以修改右侧文字</a:t>
            </a:r>
            <a:r>
              <a:rPr lang="en-US" altLang="zh-CN">
                <a:highlight>
                  <a:srgbClr val="FFFF00"/>
                </a:highlight>
              </a:rPr>
              <a:t> </a:t>
            </a:r>
            <a:r>
              <a:rPr lang="zh-CN" altLang="en-US">
                <a:highlight>
                  <a:srgbClr val="FFFF00"/>
                </a:highlight>
              </a:rPr>
              <a:t>介绍</a:t>
            </a:r>
            <a:br>
              <a:rPr lang="zh-CN" altLang="en-US">
                <a:highlight>
                  <a:srgbClr val="FFFF00"/>
                </a:highlight>
              </a:rPr>
            </a:br>
            <a:r>
              <a:rPr lang="zh-CN" altLang="en-US">
                <a:highlight>
                  <a:srgbClr val="FFFF00"/>
                </a:highlight>
              </a:rPr>
              <a:t>英文字体：Novecento wide </a:t>
            </a:r>
            <a:br>
              <a:rPr lang="zh-CN" altLang="en-US">
                <a:highlight>
                  <a:srgbClr val="FFFF00"/>
                </a:highlight>
              </a:rPr>
            </a:br>
            <a:r>
              <a:rPr lang="zh-CN" altLang="en-US">
                <a:highlight>
                  <a:srgbClr val="FFFF00"/>
                </a:highlight>
              </a:rPr>
              <a:t>中文字体：思源黑体</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2875" y="173355"/>
            <a:ext cx="2640330" cy="1202690"/>
          </a:xfrm>
        </p:spPr>
        <p:txBody>
          <a:bodyPr/>
          <a:lstStyle/>
          <a:p>
            <a:r>
              <a:rPr lang="en-US" altLang="zh-CN" sz="2800">
                <a:solidFill>
                  <a:schemeClr val="bg1"/>
                </a:solidFill>
                <a:latin typeface="Novecento wide Bold" panose="00000805000000000000" charset="0"/>
                <a:cs typeface="Novecento wide Bold" panose="00000805000000000000" charset="0"/>
              </a:rPr>
              <a:t>RHINE LAB</a:t>
            </a:r>
            <a:br>
              <a:rPr lang="en-US" altLang="zh-CN" sz="2800">
                <a:solidFill>
                  <a:schemeClr val="bg1"/>
                </a:solidFill>
                <a:latin typeface="Novecento wide Medium" panose="00000605000000000000" charset="0"/>
                <a:cs typeface="Novecento wide Medium" panose="00000605000000000000" charset="0"/>
              </a:rPr>
            </a:br>
            <a:r>
              <a:rPr lang="en-US" altLang="zh-CN" sz="1000">
                <a:solidFill>
                  <a:schemeClr val="bg1"/>
                </a:solidFill>
                <a:latin typeface="Novecento wide Medium" panose="00000605000000000000" charset="0"/>
                <a:cs typeface="Novecento wide Medium" panose="00000605000000000000" charset="0"/>
              </a:rPr>
              <a:t>SYNTHESIZE    INFORMATION</a:t>
            </a:r>
            <a:br>
              <a:rPr lang="en-US" altLang="zh-CN" sz="1000">
                <a:solidFill>
                  <a:schemeClr val="bg1"/>
                </a:solidFill>
                <a:latin typeface="Novecento wide Medium" panose="00000605000000000000" charset="0"/>
                <a:cs typeface="Novecento wide Medium" panose="00000605000000000000" charset="0"/>
              </a:rPr>
            </a:br>
            <a:r>
              <a:rPr lang="en-US" altLang="zh-CN" sz="2000">
                <a:solidFill>
                  <a:schemeClr val="bg1"/>
                </a:solidFill>
                <a:latin typeface="Novecento wide Medium" panose="00000605000000000000" charset="0"/>
                <a:cs typeface="Novecento wide Medium" panose="00000605000000000000" charset="0"/>
              </a:rPr>
              <a:t>ANALYSIS   </a:t>
            </a:r>
            <a:r>
              <a:rPr lang="en-US" altLang="zh-CN" sz="2000">
                <a:solidFill>
                  <a:schemeClr val="bg1"/>
                </a:solidFill>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04890"/>
            <a:ext cx="3266440" cy="260350"/>
          </a:xfrm>
        </p:spPr>
        <p:txBody>
          <a:bodyPr>
            <a:normAutofit fontScale="97500"/>
          </a:bodyPr>
          <a:lstStyle/>
          <a:p>
            <a:r>
              <a:rPr lang="en-US" altLang="zh-CN" sz="1200">
                <a:solidFill>
                  <a:schemeClr val="bg1"/>
                </a:solidFill>
                <a:latin typeface="Novecento wide Medium" panose="00000605000000000000" charset="0"/>
                <a:cs typeface="Novecento wide Medium" panose="00000605000000000000" charset="0"/>
              </a:rPr>
              <a:t>POWERED BY </a:t>
            </a:r>
            <a:r>
              <a:rPr lang="en-US" altLang="zh-CN" sz="1200">
                <a:solidFill>
                  <a:schemeClr val="bg1"/>
                </a:solidFill>
                <a:latin typeface="Novecento wide Bold" panose="00000805000000000000" charset="0"/>
                <a:cs typeface="Novecento wide Bold" panose="00000805000000000000" charset="0"/>
              </a:rPr>
              <a:t>RHINE LAB</a:t>
            </a:r>
          </a:p>
        </p:txBody>
      </p:sp>
      <p:sp>
        <p:nvSpPr>
          <p:cNvPr id="4" name="矩形 3"/>
          <p:cNvSpPr/>
          <p:nvPr/>
        </p:nvSpPr>
        <p:spPr>
          <a:xfrm>
            <a:off x="11238230" y="6197600"/>
            <a:ext cx="342900" cy="755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2663825" y="-24765"/>
            <a:ext cx="6910705" cy="69297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720975" y="-40005"/>
            <a:ext cx="6882130" cy="68967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081270" y="2459355"/>
            <a:ext cx="2126615" cy="2117090"/>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custDataLst>
              <p:tags r:id="rId1"/>
            </p:custDataLst>
          </p:nvPr>
        </p:nvPicPr>
        <p:blipFill>
          <a:blip r:embed="rId3">
            <a:biLevel thresh="50000"/>
            <a:lum bright="78000" contrast="-64000"/>
          </a:blip>
          <a:stretch>
            <a:fillRect/>
          </a:stretch>
        </p:blipFill>
        <p:spPr>
          <a:xfrm>
            <a:off x="5290820" y="2646045"/>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5125085" y="2730500"/>
            <a:ext cx="2038350" cy="1263015"/>
          </a:xfrm>
          <a:prstGeom prst="rect">
            <a:avLst/>
          </a:prstGeom>
          <a:noFill/>
        </p:spPr>
        <p:txBody>
          <a:bodyPr wrap="square" lIns="46990" tIns="46990" rIns="46990" bIns="46990" rtlCol="0" anchor="ctr" anchorCtr="0">
            <a:spAutoFit/>
          </a:bodyPr>
          <a:lstStyle/>
          <a:p>
            <a:pPr algn="ctr"/>
            <a:r>
              <a:rPr lang="en-US" altLang="zh-CN" sz="4000" b="1">
                <a:solidFill>
                  <a:schemeClr val="tx1"/>
                </a:solidFill>
                <a:latin typeface="Novecento wide Bold" panose="00000805000000000000" charset="0"/>
                <a:cs typeface="Novecento wide Bold" panose="00000805000000000000" charset="0"/>
              </a:rPr>
              <a:t>HELLO</a:t>
            </a:r>
          </a:p>
          <a:p>
            <a:pPr algn="ctr"/>
            <a:r>
              <a:rPr lang="en-US" altLang="zh-CN" sz="3600" b="1">
                <a:solidFill>
                  <a:schemeClr val="tx1"/>
                </a:solidFill>
                <a:latin typeface="Novecento wide Bold" panose="00000805000000000000" charset="0"/>
                <a:cs typeface="Novecento wide Bold" panose="00000805000000000000" charset="0"/>
              </a:rPr>
              <a:t>WORLD</a:t>
            </a:r>
          </a:p>
        </p:txBody>
      </p:sp>
      <p:sp>
        <p:nvSpPr>
          <p:cNvPr id="17" name="文本框 16"/>
          <p:cNvSpPr txBox="1"/>
          <p:nvPr/>
        </p:nvSpPr>
        <p:spPr>
          <a:xfrm>
            <a:off x="5080635" y="3936365"/>
            <a:ext cx="2127250" cy="198755"/>
          </a:xfrm>
          <a:prstGeom prst="rect">
            <a:avLst/>
          </a:prstGeom>
          <a:noFill/>
        </p:spPr>
        <p:txBody>
          <a:bodyPr wrap="square" rtlCol="0">
            <a:spAutoFit/>
          </a:bodyPr>
          <a:lstStyle/>
          <a:p>
            <a:pPr algn="ctr"/>
            <a:r>
              <a:rPr lang="en-US" altLang="zh-CN" sz="700">
                <a:solidFill>
                  <a:schemeClr val="tx1"/>
                </a:solidFill>
                <a:latin typeface="Novecento wide Medium" panose="00000605000000000000" charset="0"/>
                <a:cs typeface="Novecento wide Medium" panose="00000605000000000000" charset="0"/>
              </a:rPr>
              <a:t>DAMEDANEDAMEYO   DAMENANOYO</a:t>
            </a: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20" name="文本框 19"/>
          <p:cNvSpPr txBox="1"/>
          <p:nvPr/>
        </p:nvSpPr>
        <p:spPr>
          <a:xfrm>
            <a:off x="12232005" y="1950720"/>
            <a:ext cx="5817235" cy="2030095"/>
          </a:xfrm>
          <a:prstGeom prst="rect">
            <a:avLst/>
          </a:prstGeom>
          <a:noFill/>
        </p:spPr>
        <p:txBody>
          <a:bodyPr wrap="none" rtlCol="0">
            <a:spAutoFit/>
          </a:bodyPr>
          <a:lstStyle/>
          <a:p>
            <a:r>
              <a:rPr lang="zh-CN" altLang="en-US">
                <a:highlight>
                  <a:srgbClr val="FFFF00"/>
                </a:highlight>
              </a:rPr>
              <a:t>本页建议内容：内容划分、</a:t>
            </a:r>
            <a:r>
              <a:rPr lang="en-US" altLang="zh-CN">
                <a:highlight>
                  <a:srgbClr val="FFFF00"/>
                </a:highlight>
              </a:rPr>
              <a:t> </a:t>
            </a:r>
            <a:r>
              <a:rPr lang="zh-CN" altLang="en-US">
                <a:highlight>
                  <a:srgbClr val="FFFF00"/>
                </a:highlight>
              </a:rPr>
              <a:t>部门划分</a:t>
            </a:r>
            <a:br>
              <a:rPr lang="zh-CN" altLang="en-US">
                <a:highlight>
                  <a:srgbClr val="FFFF00"/>
                </a:highlight>
              </a:rPr>
            </a:br>
            <a:br>
              <a:rPr lang="zh-CN" altLang="en-US">
                <a:highlight>
                  <a:srgbClr val="FFFF00"/>
                </a:highlight>
              </a:rPr>
            </a:br>
            <a:r>
              <a:rPr lang="zh-CN" altLang="en-US">
                <a:highlight>
                  <a:srgbClr val="FFFF00"/>
                </a:highlight>
              </a:rPr>
              <a:t>可以放一些介绍图片或文字</a:t>
            </a:r>
          </a:p>
          <a:p>
            <a:r>
              <a:rPr lang="zh-CN" altLang="en-US">
                <a:highlight>
                  <a:srgbClr val="FFFF00"/>
                </a:highlight>
              </a:rPr>
              <a:t>两部分内容建议放在左右两侧</a:t>
            </a:r>
            <a:br>
              <a:rPr lang="zh-CN" altLang="en-US">
                <a:highlight>
                  <a:srgbClr val="FFFF00"/>
                </a:highlight>
              </a:rPr>
            </a:br>
            <a:r>
              <a:rPr lang="zh-CN" altLang="en-US">
                <a:highlight>
                  <a:srgbClr val="FFFF00"/>
                </a:highlight>
              </a:rPr>
              <a:t>四部分每个区域全放内容</a:t>
            </a:r>
            <a:br>
              <a:rPr lang="zh-CN" altLang="en-US">
                <a:highlight>
                  <a:srgbClr val="FFFF00"/>
                </a:highlight>
              </a:rPr>
            </a:br>
            <a:br>
              <a:rPr lang="zh-CN" altLang="en-US">
                <a:highlight>
                  <a:srgbClr val="FFFF00"/>
                </a:highlight>
              </a:rPr>
            </a:br>
            <a:r>
              <a:rPr lang="zh-CN" altLang="en-US">
                <a:highlight>
                  <a:srgbClr val="FFFF00"/>
                </a:highlight>
              </a:rPr>
              <a:t>中间部分的</a:t>
            </a:r>
            <a:r>
              <a:rPr lang="en-US" altLang="zh-CN">
                <a:highlight>
                  <a:srgbClr val="FFFF00"/>
                </a:highlight>
              </a:rPr>
              <a:t>logo  </a:t>
            </a:r>
            <a:r>
              <a:rPr lang="zh-CN" altLang="en-US">
                <a:highlight>
                  <a:srgbClr val="FFFF00"/>
                </a:highlight>
              </a:rPr>
              <a:t>大标题文字</a:t>
            </a:r>
            <a:r>
              <a:rPr lang="en-US" altLang="zh-CN">
                <a:highlight>
                  <a:srgbClr val="FFFF00"/>
                </a:highlight>
              </a:rPr>
              <a:t> </a:t>
            </a:r>
            <a:r>
              <a:rPr lang="zh-CN" altLang="en-US">
                <a:highlight>
                  <a:srgbClr val="FFFF00"/>
                </a:highlight>
              </a:rPr>
              <a:t>小标题文字</a:t>
            </a:r>
            <a:r>
              <a:rPr lang="en-US" altLang="zh-CN">
                <a:highlight>
                  <a:srgbClr val="FFFF00"/>
                </a:highlight>
              </a:rPr>
              <a:t> </a:t>
            </a:r>
            <a:r>
              <a:rPr lang="zh-CN" altLang="en-US">
                <a:highlight>
                  <a:srgbClr val="FFFF00"/>
                </a:highlight>
              </a:rPr>
              <a:t>背景图均可修改</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2875" y="179705"/>
            <a:ext cx="2640330" cy="1202690"/>
          </a:xfrm>
        </p:spPr>
        <p:txBody>
          <a:bodyPr/>
          <a:lstStyle/>
          <a:p>
            <a:r>
              <a:rPr lang="en-US" altLang="zh-CN" sz="2800">
                <a:latin typeface="Novecento wide Bold" panose="00000805000000000000" charset="0"/>
                <a:cs typeface="Novecento wide Bold" panose="00000805000000000000" charset="0"/>
              </a:rPr>
              <a:t>RHINE LAB</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rPr>
              <a:t>SYNTHESIZE    INFORMATION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rPr>
              <a:t>ANALYSIS   </a:t>
            </a:r>
            <a:r>
              <a:rPr lang="en-US" altLang="zh-CN" sz="200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p>
        </p:txBody>
      </p:sp>
      <p:sp>
        <p:nvSpPr>
          <p:cNvPr id="4" name="矩形 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文本框 4"/>
          <p:cNvSpPr txBox="1"/>
          <p:nvPr/>
        </p:nvSpPr>
        <p:spPr>
          <a:xfrm>
            <a:off x="4543425" y="2800350"/>
            <a:ext cx="3105150" cy="583565"/>
          </a:xfrm>
          <a:prstGeom prst="rect">
            <a:avLst/>
          </a:prstGeom>
          <a:noFill/>
        </p:spPr>
        <p:txBody>
          <a:bodyPr wrap="square" rtlCol="0">
            <a:spAutoFit/>
          </a:bodyPr>
          <a:lstStyle/>
          <a:p>
            <a:pPr algn="just"/>
            <a:r>
              <a:rPr lang="en-US" altLang="zh-CN" sz="3200">
                <a:latin typeface="Novecento wide Bold" panose="00000805000000000000" charset="0"/>
                <a:ea typeface="Source Han Sans Heavy" panose="020B0A00000000000000" charset="-122"/>
                <a:cs typeface="Novecento wide Bold" panose="00000805000000000000" charset="0"/>
              </a:rPr>
              <a:t>WELCOME TO</a:t>
            </a:r>
          </a:p>
        </p:txBody>
      </p:sp>
      <p:sp>
        <p:nvSpPr>
          <p:cNvPr id="6" name="文本框 5"/>
          <p:cNvSpPr txBox="1"/>
          <p:nvPr/>
        </p:nvSpPr>
        <p:spPr>
          <a:xfrm>
            <a:off x="12490450" y="2922270"/>
            <a:ext cx="4062730" cy="1753235"/>
          </a:xfrm>
          <a:prstGeom prst="rect">
            <a:avLst/>
          </a:prstGeom>
          <a:noFill/>
        </p:spPr>
        <p:txBody>
          <a:bodyPr wrap="none" rtlCol="0">
            <a:spAutoFit/>
          </a:bodyPr>
          <a:lstStyle/>
          <a:p>
            <a:pPr algn="l"/>
            <a:r>
              <a:rPr lang="zh-CN" altLang="en-US">
                <a:highlight>
                  <a:srgbClr val="FFFF00"/>
                </a:highlight>
              </a:rPr>
              <a:t>本页建议使用：大标题</a:t>
            </a:r>
            <a:r>
              <a:rPr lang="en-US" altLang="zh-CN">
                <a:highlight>
                  <a:srgbClr val="FFFF00"/>
                </a:highlight>
              </a:rPr>
              <a:t> </a:t>
            </a:r>
            <a:r>
              <a:rPr lang="zh-CN" altLang="en-US">
                <a:highlight>
                  <a:srgbClr val="FFFF00"/>
                </a:highlight>
              </a:rPr>
              <a:t>带</a:t>
            </a:r>
            <a:r>
              <a:rPr lang="en-US" altLang="zh-CN">
                <a:highlight>
                  <a:srgbClr val="FFFF00"/>
                </a:highlight>
              </a:rPr>
              <a:t>logo</a:t>
            </a:r>
            <a:r>
              <a:rPr lang="zh-CN" altLang="en-US">
                <a:highlight>
                  <a:srgbClr val="FFFF00"/>
                </a:highlight>
              </a:rPr>
              <a:t>和大标题</a:t>
            </a:r>
            <a:br>
              <a:rPr lang="zh-CN" altLang="en-US">
                <a:highlight>
                  <a:srgbClr val="FFFF00"/>
                </a:highlight>
              </a:rPr>
            </a:br>
            <a:r>
              <a:rPr lang="zh-CN" altLang="en-US">
                <a:highlight>
                  <a:srgbClr val="FFFF00"/>
                </a:highlight>
              </a:rPr>
              <a:t>若单标题请写于橙色方框中</a:t>
            </a:r>
          </a:p>
          <a:p>
            <a:pPr algn="l"/>
            <a:r>
              <a:rPr lang="zh-CN" altLang="en-US">
                <a:highlight>
                  <a:srgbClr val="FFFF00"/>
                </a:highlight>
              </a:rPr>
              <a:t>若标题与图则上下居中分布</a:t>
            </a:r>
            <a:br>
              <a:rPr lang="zh-CN" altLang="en-US">
                <a:highlight>
                  <a:srgbClr val="FFFF00"/>
                </a:highlight>
              </a:rPr>
            </a:br>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endParaRPr lang="zh-CN" altLang="en-US">
              <a:highlight>
                <a:srgbClr val="FFFF00"/>
              </a:highlight>
            </a:endParaRPr>
          </a:p>
          <a:p>
            <a:endParaRPr lang="zh-CN" altLang="en-US">
              <a:highlight>
                <a:srgbClr val="FFFF00"/>
              </a:highlight>
            </a:endParaRP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9" name="矩形 8"/>
          <p:cNvSpPr/>
          <p:nvPr/>
        </p:nvSpPr>
        <p:spPr>
          <a:xfrm>
            <a:off x="4646295" y="3431540"/>
            <a:ext cx="2899410" cy="412750"/>
          </a:xfrm>
          <a:prstGeom prst="rect">
            <a:avLst/>
          </a:prstGeom>
          <a:solidFill>
            <a:srgbClr val="C0A15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文本框 11"/>
          <p:cNvSpPr txBox="1"/>
          <p:nvPr/>
        </p:nvSpPr>
        <p:spPr>
          <a:xfrm>
            <a:off x="4608195" y="3354070"/>
            <a:ext cx="2937510" cy="492125"/>
          </a:xfrm>
          <a:prstGeom prst="rect">
            <a:avLst/>
          </a:prstGeom>
          <a:noFill/>
          <a:ln>
            <a:noFill/>
          </a:ln>
        </p:spPr>
        <p:txBody>
          <a:bodyPr vert="horz" wrap="square" lIns="0" tIns="0" rIns="0" bIns="0" rtlCol="0">
            <a:spAutoFit/>
          </a:bodyPr>
          <a:lstStyle/>
          <a:p>
            <a:pPr marL="36195" algn="ctr" fontAlgn="auto">
              <a:lnSpc>
                <a:spcPct val="100000"/>
              </a:lnSpc>
              <a:spcBef>
                <a:spcPts val="0"/>
              </a:spcBef>
              <a:spcAft>
                <a:spcPts val="1800"/>
              </a:spcAft>
            </a:pPr>
            <a:r>
              <a:rPr lang="en-US" altLang="zh-CN" sz="3200">
                <a:solidFill>
                  <a:schemeClr val="bg1"/>
                </a:solidFill>
                <a:latin typeface="Novecento wide Bold" panose="00000805000000000000" charset="0"/>
                <a:ea typeface="Source Han Sans Heavy" panose="020B0A00000000000000" charset="-122"/>
                <a:cs typeface="Novecento wide Bold" panose="00000805000000000000" charset="0"/>
              </a:rPr>
              <a:t>rhine lab</a:t>
            </a:r>
          </a:p>
        </p:txBody>
      </p:sp>
      <p:pic>
        <p:nvPicPr>
          <p:cNvPr id="7" name="图片 6" descr="团队logo_莱茵生命"/>
          <p:cNvPicPr>
            <a:picLocks noChangeAspect="1"/>
          </p:cNvPicPr>
          <p:nvPr/>
        </p:nvPicPr>
        <p:blipFill>
          <a:blip r:embed="rId3"/>
          <a:srcRect b="10115"/>
          <a:stretch>
            <a:fillRect/>
          </a:stretch>
        </p:blipFill>
        <p:spPr>
          <a:xfrm>
            <a:off x="5315585" y="3961765"/>
            <a:ext cx="1522730" cy="7905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F:\设计相关\莱茵PPT\20210803125123!Avg_avg_ac15_3.png20210803125123!Avg_avg_ac15_3"/>
          <p:cNvPicPr>
            <a:picLocks noChangeAspect="1"/>
          </p:cNvPicPr>
          <p:nvPr>
            <p:custDataLst>
              <p:tags r:id="rId1"/>
            </p:custDataLst>
          </p:nvPr>
        </p:nvPicPr>
        <p:blipFill>
          <a:blip r:embed="rId4"/>
          <a:srcRect l="8168" t="9270" r="18467" b="26602"/>
          <a:stretch>
            <a:fillRect/>
          </a:stretch>
        </p:blipFill>
        <p:spPr>
          <a:xfrm>
            <a:off x="1765935" y="677545"/>
            <a:ext cx="10494645" cy="5412105"/>
          </a:xfrm>
          <a:prstGeom prst="rect">
            <a:avLst/>
          </a:prstGeom>
        </p:spPr>
      </p:pic>
      <p:sp>
        <p:nvSpPr>
          <p:cNvPr id="3" name="副标题 2"/>
          <p:cNvSpPr>
            <a:spLocks noGrp="1"/>
          </p:cNvSpPr>
          <p:nvPr>
            <p:ph type="subTitle" idx="1"/>
          </p:nvPr>
        </p:nvSpPr>
        <p:spPr>
          <a:xfrm>
            <a:off x="9109710" y="5966460"/>
            <a:ext cx="3266440" cy="508635"/>
          </a:xfrm>
        </p:spPr>
        <p:txBody>
          <a:bodyPr/>
          <a:lstStyle/>
          <a:p>
            <a:r>
              <a:rPr lang="en-US" altLang="zh-CN" sz="1000">
                <a:latin typeface="Novecento wide Bold" panose="00000805000000000000" charset="0"/>
                <a:cs typeface="Novecento wide Bold" panose="00000805000000000000" charset="0"/>
                <a:sym typeface="+mn-ea"/>
              </a:rPr>
              <a:t>·</a:t>
            </a:r>
            <a:r>
              <a:rPr lang="en-US" altLang="zh-CN" sz="1000">
                <a:latin typeface="Novecento wide Medium" panose="00000605000000000000" charset="0"/>
                <a:cs typeface="Novecento wide Medium" panose="00000605000000000000" charset="0"/>
              </a:rPr>
              <a:t>GENERAL</a:t>
            </a:r>
            <a:r>
              <a:rPr lang="en-US" altLang="zh-CN" sz="1000">
                <a:latin typeface="Novecento wide Bold" panose="00000805000000000000" charset="0"/>
                <a:cs typeface="Novecento wide Bold" panose="00000805000000000000" charset="0"/>
              </a:rPr>
              <a:t> INFO ·</a:t>
            </a:r>
          </a:p>
        </p:txBody>
      </p:sp>
      <p:sp>
        <p:nvSpPr>
          <p:cNvPr id="6" name="文本框 5"/>
          <p:cNvSpPr txBox="1"/>
          <p:nvPr/>
        </p:nvSpPr>
        <p:spPr>
          <a:xfrm>
            <a:off x="12490450" y="2922270"/>
            <a:ext cx="4069080" cy="1753235"/>
          </a:xfrm>
          <a:prstGeom prst="rect">
            <a:avLst/>
          </a:prstGeom>
          <a:noFill/>
        </p:spPr>
        <p:txBody>
          <a:bodyPr wrap="none" rtlCol="0">
            <a:spAutoFit/>
          </a:bodyPr>
          <a:lstStyle/>
          <a:p>
            <a:pPr algn="l"/>
            <a:r>
              <a:rPr lang="zh-CN" altLang="en-US">
                <a:highlight>
                  <a:srgbClr val="FFFF00"/>
                </a:highlight>
              </a:rPr>
              <a:t>本页建议使用：带背景图的小标题介绍</a:t>
            </a:r>
            <a:br>
              <a:rPr lang="zh-CN" altLang="en-US">
                <a:highlight>
                  <a:srgbClr val="FFFF00"/>
                </a:highlight>
              </a:rPr>
            </a:br>
            <a:r>
              <a:rPr lang="zh-CN" altLang="en-US">
                <a:highlight>
                  <a:srgbClr val="FFFF00"/>
                </a:highlight>
              </a:rPr>
              <a:t>若单标题请居中</a:t>
            </a:r>
          </a:p>
          <a:p>
            <a:pPr algn="l"/>
            <a:r>
              <a:rPr lang="zh-CN" altLang="en-US">
                <a:highlight>
                  <a:srgbClr val="FFFF00"/>
                </a:highlight>
              </a:rPr>
              <a:t>若标题与图则左右分布</a:t>
            </a:r>
            <a:br>
              <a:rPr lang="zh-CN" altLang="en-US">
                <a:highlight>
                  <a:srgbClr val="FFFF00"/>
                </a:highlight>
              </a:rPr>
            </a:br>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endParaRPr lang="zh-CN" altLang="en-US">
              <a:highlight>
                <a:srgbClr val="FFFF00"/>
              </a:highlight>
            </a:endParaRPr>
          </a:p>
          <a:p>
            <a:endParaRPr lang="zh-CN" altLang="en-US">
              <a:highlight>
                <a:srgbClr val="FFFF00"/>
              </a:highlight>
            </a:endParaRP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pic>
        <p:nvPicPr>
          <p:cNvPr id="13" name="图片 12" descr="渐变2"/>
          <p:cNvPicPr>
            <a:picLocks noChangeAspect="1"/>
          </p:cNvPicPr>
          <p:nvPr/>
        </p:nvPicPr>
        <p:blipFill>
          <a:blip r:embed="rId5"/>
          <a:srcRect l="7261"/>
          <a:stretch>
            <a:fillRect/>
          </a:stretch>
        </p:blipFill>
        <p:spPr>
          <a:xfrm>
            <a:off x="-79375" y="0"/>
            <a:ext cx="10316210" cy="6858000"/>
          </a:xfrm>
          <a:prstGeom prst="rect">
            <a:avLst/>
          </a:prstGeom>
        </p:spPr>
      </p:pic>
      <p:sp>
        <p:nvSpPr>
          <p:cNvPr id="16" name="矩形 15"/>
          <p:cNvSpPr/>
          <p:nvPr/>
        </p:nvSpPr>
        <p:spPr>
          <a:xfrm>
            <a:off x="177165" y="313055"/>
            <a:ext cx="1841500" cy="4470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 name="文本框 16"/>
          <p:cNvSpPr txBox="1"/>
          <p:nvPr/>
        </p:nvSpPr>
        <p:spPr>
          <a:xfrm>
            <a:off x="148590" y="253365"/>
            <a:ext cx="1478280" cy="368300"/>
          </a:xfrm>
          <a:prstGeom prst="rect">
            <a:avLst/>
          </a:prstGeom>
          <a:noFill/>
        </p:spPr>
        <p:txBody>
          <a:bodyPr wrap="square" rtlCol="0">
            <a:spAutoFit/>
          </a:bodyPr>
          <a:lstStyle/>
          <a:p>
            <a:r>
              <a:rPr lang="en-US" altLang="zh-CN">
                <a:solidFill>
                  <a:schemeClr val="bg1"/>
                </a:solidFill>
                <a:latin typeface="Novecento wide Bold" panose="00000805000000000000" charset="0"/>
                <a:cs typeface="Novecento wide Bold" panose="00000805000000000000" charset="0"/>
              </a:rPr>
              <a:t>RHINE LAB</a:t>
            </a:r>
          </a:p>
        </p:txBody>
      </p:sp>
      <p:sp>
        <p:nvSpPr>
          <p:cNvPr id="18" name="文本框 17"/>
          <p:cNvSpPr txBox="1"/>
          <p:nvPr/>
        </p:nvSpPr>
        <p:spPr>
          <a:xfrm>
            <a:off x="148590" y="530225"/>
            <a:ext cx="1478915" cy="229870"/>
          </a:xfrm>
          <a:prstGeom prst="rect">
            <a:avLst/>
          </a:prstGeom>
          <a:noFill/>
        </p:spPr>
        <p:txBody>
          <a:bodyPr wrap="square" rtlCol="0">
            <a:spAutoFit/>
          </a:bodyPr>
          <a:lstStyle/>
          <a:p>
            <a:r>
              <a:rPr lang="en-US" altLang="zh-CN" sz="900">
                <a:solidFill>
                  <a:schemeClr val="bg1"/>
                </a:solidFill>
                <a:latin typeface="Novecento wide Bold" panose="00000805000000000000" charset="0"/>
                <a:cs typeface="Novecento wide Bold" panose="00000805000000000000" charset="0"/>
              </a:rPr>
              <a:t>DATABASE_VISITORS</a:t>
            </a:r>
          </a:p>
        </p:txBody>
      </p:sp>
      <p:sp>
        <p:nvSpPr>
          <p:cNvPr id="24" name="减号 23"/>
          <p:cNvSpPr/>
          <p:nvPr/>
        </p:nvSpPr>
        <p:spPr>
          <a:xfrm rot="18900000">
            <a:off x="1782445" y="405765"/>
            <a:ext cx="211455" cy="76200"/>
          </a:xfrm>
          <a:prstGeom prst="mathMinus">
            <a:avLst>
              <a:gd name="adj1" fmla="val 31092"/>
            </a:avLst>
          </a:prstGeom>
          <a:solidFill>
            <a:schemeClr val="bg1"/>
          </a:solidFill>
          <a:ln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减号 24"/>
          <p:cNvSpPr/>
          <p:nvPr/>
        </p:nvSpPr>
        <p:spPr>
          <a:xfrm rot="2700000">
            <a:off x="1781810" y="605155"/>
            <a:ext cx="211455" cy="76200"/>
          </a:xfrm>
          <a:prstGeom prst="mathMinus">
            <a:avLst>
              <a:gd name="adj1" fmla="val 31092"/>
            </a:avLst>
          </a:prstGeom>
          <a:solidFill>
            <a:schemeClr val="bg1"/>
          </a:solidFill>
          <a:ln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减号 25"/>
          <p:cNvSpPr/>
          <p:nvPr/>
        </p:nvSpPr>
        <p:spPr>
          <a:xfrm rot="2700000">
            <a:off x="1583690" y="405765"/>
            <a:ext cx="211455" cy="76200"/>
          </a:xfrm>
          <a:prstGeom prst="mathMinus">
            <a:avLst>
              <a:gd name="adj1" fmla="val 31092"/>
            </a:avLst>
          </a:prstGeom>
          <a:solidFill>
            <a:schemeClr val="bg1"/>
          </a:solidFill>
          <a:ln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减号 26"/>
          <p:cNvSpPr/>
          <p:nvPr/>
        </p:nvSpPr>
        <p:spPr>
          <a:xfrm rot="8100000">
            <a:off x="1583055" y="605155"/>
            <a:ext cx="211455" cy="76200"/>
          </a:xfrm>
          <a:prstGeom prst="mathMinus">
            <a:avLst>
              <a:gd name="adj1" fmla="val 31092"/>
            </a:avLst>
          </a:prstGeom>
          <a:solidFill>
            <a:schemeClr val="bg1"/>
          </a:solidFill>
          <a:ln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77165" y="2956560"/>
            <a:ext cx="4467225" cy="829945"/>
          </a:xfrm>
          <a:prstGeom prst="rect">
            <a:avLst/>
          </a:prstGeom>
          <a:noFill/>
        </p:spPr>
        <p:txBody>
          <a:bodyPr wrap="square" rtlCol="0">
            <a:spAutoFit/>
          </a:bodyPr>
          <a:lstStyle/>
          <a:p>
            <a:r>
              <a:rPr lang="en-US" altLang="zh-CN" sz="4800">
                <a:latin typeface="Novecento wide Bold" panose="00000805000000000000" charset="0"/>
                <a:cs typeface="Novecento wide Bold" panose="00000805000000000000" charset="0"/>
              </a:rPr>
              <a:t>COLUMBIA</a:t>
            </a:r>
          </a:p>
        </p:txBody>
      </p:sp>
      <p:sp>
        <p:nvSpPr>
          <p:cNvPr id="29" name="文本框 28"/>
          <p:cNvSpPr txBox="1"/>
          <p:nvPr/>
        </p:nvSpPr>
        <p:spPr>
          <a:xfrm>
            <a:off x="224790" y="3535045"/>
            <a:ext cx="4467225" cy="491490"/>
          </a:xfrm>
          <a:prstGeom prst="rect">
            <a:avLst/>
          </a:prstGeom>
          <a:noFill/>
        </p:spPr>
        <p:txBody>
          <a:bodyPr wrap="square" rtlCol="0">
            <a:spAutoFit/>
          </a:bodyPr>
          <a:lstStyle/>
          <a:p>
            <a:r>
              <a:rPr lang="en-US" altLang="zh-CN" sz="2600">
                <a:latin typeface="Novecento wide Bold" panose="00000805000000000000" charset="0"/>
                <a:cs typeface="Novecento wide Bold" panose="00000805000000000000" charset="0"/>
              </a:rPr>
              <a:t>TRIMOUNTS</a:t>
            </a:r>
          </a:p>
        </p:txBody>
      </p:sp>
      <p:sp>
        <p:nvSpPr>
          <p:cNvPr id="30" name="文本框 29"/>
          <p:cNvSpPr txBox="1"/>
          <p:nvPr/>
        </p:nvSpPr>
        <p:spPr>
          <a:xfrm>
            <a:off x="254000" y="3921125"/>
            <a:ext cx="4467225" cy="245110"/>
          </a:xfrm>
          <a:prstGeom prst="rect">
            <a:avLst/>
          </a:prstGeom>
          <a:noFill/>
        </p:spPr>
        <p:txBody>
          <a:bodyPr wrap="square" rtlCol="0">
            <a:spAutoFit/>
          </a:bodyPr>
          <a:lstStyle/>
          <a:p>
            <a:r>
              <a:rPr lang="en-US" altLang="zh-CN" sz="1000">
                <a:latin typeface="Source Han Sans Heavy" panose="020B0A00000000000000" charset="-122"/>
                <a:ea typeface="Source Han Sans Heavy" panose="020B0A00000000000000" charset="-122"/>
                <a:cs typeface="Novecento wide Bold" panose="00000805000000000000" charset="0"/>
              </a:rPr>
              <a:t>Rhine Lab. BIOSCIENCE AND RESEARCH CENTER</a:t>
            </a:r>
          </a:p>
        </p:txBody>
      </p:sp>
      <p:sp>
        <p:nvSpPr>
          <p:cNvPr id="33" name="矩形 32"/>
          <p:cNvSpPr/>
          <p:nvPr/>
        </p:nvSpPr>
        <p:spPr>
          <a:xfrm>
            <a:off x="338455" y="4237355"/>
            <a:ext cx="3488690" cy="1054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2" name="文本框 31"/>
          <p:cNvSpPr txBox="1"/>
          <p:nvPr/>
        </p:nvSpPr>
        <p:spPr>
          <a:xfrm>
            <a:off x="283210" y="4174490"/>
            <a:ext cx="2371725" cy="213995"/>
          </a:xfrm>
          <a:prstGeom prst="rect">
            <a:avLst/>
          </a:prstGeom>
          <a:noFill/>
        </p:spPr>
        <p:txBody>
          <a:bodyPr wrap="square" rtlCol="0">
            <a:spAutoFit/>
          </a:bodyPr>
          <a:lstStyle/>
          <a:p>
            <a:r>
              <a:rPr lang="en-US" altLang="zh-CN" sz="800">
                <a:solidFill>
                  <a:schemeClr val="bg1"/>
                </a:solidFill>
                <a:latin typeface="Novecento wide Bold" panose="00000805000000000000" charset="0"/>
                <a:ea typeface="Source Han Sans Heavy" panose="020B0A00000000000000" charset="-122"/>
                <a:cs typeface="Novecento wide Bold" panose="00000805000000000000" charset="0"/>
              </a:rPr>
              <a:t>CITY OF SCIENCE AND TECHNOLOGY</a:t>
            </a:r>
          </a:p>
        </p:txBody>
      </p:sp>
      <p:pic>
        <p:nvPicPr>
          <p:cNvPr id="34" name="图片 33" descr="R-C"/>
          <p:cNvPicPr>
            <a:picLocks noChangeAspect="1"/>
          </p:cNvPicPr>
          <p:nvPr/>
        </p:nvPicPr>
        <p:blipFill>
          <a:blip r:embed="rId6">
            <a:alphaModFix amt="11000"/>
            <a:lum bright="64000" contrast="-82000"/>
          </a:blip>
          <a:srcRect t="40647" b="4450"/>
          <a:stretch>
            <a:fillRect/>
          </a:stretch>
        </p:blipFill>
        <p:spPr>
          <a:xfrm>
            <a:off x="-466725" y="-1521460"/>
            <a:ext cx="2324100" cy="85985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461240" y="2651760"/>
            <a:ext cx="9403080" cy="1198880"/>
          </a:xfrm>
          <a:prstGeom prst="rect">
            <a:avLst/>
          </a:prstGeom>
          <a:noFill/>
        </p:spPr>
        <p:txBody>
          <a:bodyPr wrap="none" rtlCol="0">
            <a:spAutoFit/>
          </a:bodyPr>
          <a:lstStyle/>
          <a:p>
            <a:r>
              <a:rPr lang="zh-CN" altLang="en-US">
                <a:highlight>
                  <a:srgbClr val="FFFF00"/>
                </a:highlight>
              </a:rPr>
              <a:t>本页建议使用：带背景全图的小标题</a:t>
            </a:r>
            <a:br>
              <a:rPr lang="zh-CN" altLang="en-US">
                <a:highlight>
                  <a:srgbClr val="FFFF00"/>
                </a:highlight>
              </a:rPr>
            </a:br>
            <a:r>
              <a:rPr lang="zh-CN" altLang="en-US">
                <a:highlight>
                  <a:srgbClr val="FFFF00"/>
                </a:highlight>
              </a:rPr>
              <a:t>若单标题请居中</a:t>
            </a:r>
            <a:br>
              <a:rPr lang="zh-CN" altLang="en-US">
                <a:highlight>
                  <a:srgbClr val="FFFF00"/>
                </a:highlight>
              </a:rPr>
            </a:br>
            <a:r>
              <a:rPr lang="zh-CN" altLang="en-US">
                <a:highlight>
                  <a:srgbClr val="FFFF00"/>
                </a:highlight>
              </a:rPr>
              <a:t>需要修改底部背景图片需要将上方的网格透明图移开后再更改背景图</a:t>
            </a:r>
            <a:br>
              <a:rPr lang="zh-CN" altLang="en-US">
                <a:highlight>
                  <a:srgbClr val="FFFF00"/>
                </a:highlight>
              </a:rPr>
            </a:br>
            <a:r>
              <a:rPr lang="zh-CN" altLang="en-US">
                <a:highlight>
                  <a:srgbClr val="FFFF00"/>
                </a:highlight>
              </a:rPr>
              <a:t>如果你一个不小心找不到了网格透明图</a:t>
            </a:r>
            <a:r>
              <a:rPr lang="en-US" altLang="zh-CN">
                <a:highlight>
                  <a:srgbClr val="FFFF00"/>
                </a:highlight>
              </a:rPr>
              <a:t> </a:t>
            </a:r>
            <a:r>
              <a:rPr lang="zh-CN" altLang="en-US">
                <a:highlight>
                  <a:srgbClr val="FFFF00"/>
                </a:highlight>
              </a:rPr>
              <a:t>我在下方放了一个备用的</a:t>
            </a:r>
            <a:r>
              <a:rPr lang="en-US" altLang="zh-CN">
                <a:highlight>
                  <a:srgbClr val="FFFF00"/>
                </a:highlight>
              </a:rPr>
              <a:t>=W= </a:t>
            </a:r>
            <a:r>
              <a:rPr lang="zh-CN" altLang="en-US">
                <a:highlight>
                  <a:srgbClr val="FFFF00"/>
                </a:highlight>
              </a:rPr>
              <a:t>点击绿色那里就可以了</a:t>
            </a:r>
          </a:p>
        </p:txBody>
      </p:sp>
      <p:pic>
        <p:nvPicPr>
          <p:cNvPr id="13" name="图片 12" descr="Avg_bg_bg_cellroomC"/>
          <p:cNvPicPr>
            <a:picLocks noChangeAspect="1"/>
          </p:cNvPicPr>
          <p:nvPr/>
        </p:nvPicPr>
        <p:blipFill>
          <a:blip r:embed="rId3"/>
          <a:stretch>
            <a:fillRect/>
          </a:stretch>
        </p:blipFill>
        <p:spPr>
          <a:xfrm>
            <a:off x="0" y="0"/>
            <a:ext cx="12192000" cy="6858000"/>
          </a:xfrm>
          <a:prstGeom prst="rect">
            <a:avLst/>
          </a:prstGeom>
        </p:spPr>
      </p:pic>
      <p:pic>
        <p:nvPicPr>
          <p:cNvPr id="16" name="图片 15" descr="网格线前景背景"/>
          <p:cNvPicPr>
            <a:picLocks noChangeAspect="1"/>
          </p:cNvPicPr>
          <p:nvPr/>
        </p:nvPicPr>
        <p:blipFill>
          <a:blip r:embed="rId4"/>
          <a:stretch>
            <a:fillRect/>
          </a:stretch>
        </p:blipFill>
        <p:spPr>
          <a:xfrm>
            <a:off x="0" y="0"/>
            <a:ext cx="12192635" cy="6858635"/>
          </a:xfrm>
          <a:prstGeom prst="rect">
            <a:avLst/>
          </a:prstGeom>
        </p:spPr>
      </p:pic>
      <p:sp>
        <p:nvSpPr>
          <p:cNvPr id="18" name="矩形 17"/>
          <p:cNvSpPr/>
          <p:nvPr/>
        </p:nvSpPr>
        <p:spPr>
          <a:xfrm>
            <a:off x="3731260" y="3141980"/>
            <a:ext cx="4730750" cy="622300"/>
          </a:xfrm>
          <a:prstGeom prst="rect">
            <a:avLst/>
          </a:prstGeom>
          <a:solidFill>
            <a:srgbClr val="15151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9" name="文本框 18"/>
          <p:cNvSpPr txBox="1"/>
          <p:nvPr/>
        </p:nvSpPr>
        <p:spPr>
          <a:xfrm>
            <a:off x="8080375" y="3143885"/>
            <a:ext cx="471170" cy="213995"/>
          </a:xfrm>
          <a:prstGeom prst="rect">
            <a:avLst/>
          </a:prstGeom>
          <a:noFill/>
        </p:spPr>
        <p:txBody>
          <a:bodyPr wrap="square" rtlCol="0">
            <a:spAutoFit/>
          </a:bodyPr>
          <a:lstStyle/>
          <a:p>
            <a:r>
              <a:rPr lang="zh-CN" altLang="en-US" sz="800">
                <a:solidFill>
                  <a:schemeClr val="bg1"/>
                </a:solidFill>
                <a:latin typeface="Source Han Sans Heavy" panose="020B0A00000000000000" charset="-122"/>
                <a:ea typeface="Source Han Sans Heavy" panose="020B0A00000000000000" charset="-122"/>
              </a:rPr>
              <a:t>＋－</a:t>
            </a:r>
          </a:p>
        </p:txBody>
      </p:sp>
      <p:pic>
        <p:nvPicPr>
          <p:cNvPr id="20" name="图片 19" descr="团队logo_莱茵生命"/>
          <p:cNvPicPr>
            <a:picLocks noChangeAspect="1"/>
          </p:cNvPicPr>
          <p:nvPr/>
        </p:nvPicPr>
        <p:blipFill>
          <a:blip r:embed="rId5">
            <a:lum bright="4000" contrast="-76000"/>
          </a:blip>
          <a:srcRect b="12782"/>
          <a:stretch>
            <a:fillRect/>
          </a:stretch>
        </p:blipFill>
        <p:spPr>
          <a:xfrm>
            <a:off x="5595620" y="3200400"/>
            <a:ext cx="1003935" cy="506095"/>
          </a:xfrm>
          <a:prstGeom prst="rect">
            <a:avLst/>
          </a:prstGeom>
        </p:spPr>
      </p:pic>
      <p:cxnSp>
        <p:nvCxnSpPr>
          <p:cNvPr id="21" name="直接连接符 20"/>
          <p:cNvCxnSpPr/>
          <p:nvPr/>
        </p:nvCxnSpPr>
        <p:spPr>
          <a:xfrm flipH="1">
            <a:off x="3776345" y="3697605"/>
            <a:ext cx="4514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779520" y="3697605"/>
            <a:ext cx="52133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500245" y="3156585"/>
            <a:ext cx="3219450" cy="521970"/>
          </a:xfrm>
          <a:prstGeom prst="rect">
            <a:avLst/>
          </a:prstGeom>
          <a:noFill/>
        </p:spPr>
        <p:txBody>
          <a:bodyPr wrap="square" rtlCol="0">
            <a:spAutoFit/>
          </a:bodyPr>
          <a:lstStyle/>
          <a:p>
            <a:pPr algn="ctr"/>
            <a:r>
              <a:rPr lang="zh-CN" altLang="en-US" sz="2800">
                <a:solidFill>
                  <a:schemeClr val="bg1"/>
                </a:solidFill>
                <a:latin typeface="Source Han Sans Bold" panose="020B0800000000000000" charset="-122"/>
                <a:ea typeface="Source Han Sans Bold" panose="020B0800000000000000" charset="-122"/>
              </a:rPr>
              <a:t>标题内容</a:t>
            </a:r>
          </a:p>
        </p:txBody>
      </p:sp>
      <p:sp>
        <p:nvSpPr>
          <p:cNvPr id="25" name="文本框 24"/>
          <p:cNvSpPr txBox="1"/>
          <p:nvPr/>
        </p:nvSpPr>
        <p:spPr>
          <a:xfrm>
            <a:off x="17870170" y="7826375"/>
            <a:ext cx="2011680" cy="368300"/>
          </a:xfrm>
          <a:prstGeom prst="rect">
            <a:avLst/>
          </a:prstGeom>
          <a:noFill/>
        </p:spPr>
        <p:txBody>
          <a:bodyPr wrap="none" rtlCol="0">
            <a:spAutoFit/>
          </a:bodyPr>
          <a:lstStyle/>
          <a:p>
            <a:r>
              <a:rPr lang="zh-CN" altLang="en-US">
                <a:highlight>
                  <a:srgbClr val="00FF00"/>
                </a:highlight>
              </a:rPr>
              <a:t>点我点我！！！！</a:t>
            </a:r>
          </a:p>
        </p:txBody>
      </p:sp>
      <p:pic>
        <p:nvPicPr>
          <p:cNvPr id="24" name="图片 23" descr="网格线前景背景"/>
          <p:cNvPicPr>
            <a:picLocks noChangeAspect="1"/>
          </p:cNvPicPr>
          <p:nvPr/>
        </p:nvPicPr>
        <p:blipFill>
          <a:blip r:embed="rId4"/>
          <a:stretch>
            <a:fillRect/>
          </a:stretch>
        </p:blipFill>
        <p:spPr>
          <a:xfrm>
            <a:off x="12636500" y="5875020"/>
            <a:ext cx="12192635" cy="6858635"/>
          </a:xfrm>
          <a:prstGeom prst="rect">
            <a:avLst/>
          </a:prstGeom>
        </p:spPr>
      </p:pic>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8866505" y="6111557"/>
            <a:ext cx="3266440" cy="260350"/>
          </a:xfrm>
        </p:spPr>
        <p:txBody>
          <a:bodyPr>
            <a:normAutofit fontScale="97500"/>
          </a:bodyPr>
          <a:lstStyle/>
          <a:p>
            <a:r>
              <a:rPr lang="en-US" altLang="zh-CN" sz="1200" spc="20" dirty="0"/>
              <a:t>POWERED BY </a:t>
            </a:r>
            <a:r>
              <a:rPr lang="en-US" altLang="zh-CN" sz="1200" b="1" spc="20" dirty="0"/>
              <a:t>VCAT</a:t>
            </a:r>
            <a:endParaRPr lang="zh-CN" altLang="en-US" sz="1200" b="1" spc="20" dirty="0"/>
          </a:p>
        </p:txBody>
      </p:sp>
      <p:sp>
        <p:nvSpPr>
          <p:cNvPr id="4" name="矩形 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矩形 4"/>
          <p:cNvSpPr/>
          <p:nvPr/>
        </p:nvSpPr>
        <p:spPr>
          <a:xfrm>
            <a:off x="4795933" y="922655"/>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1447780" y="869799"/>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矩形 6"/>
          <p:cNvSpPr/>
          <p:nvPr/>
        </p:nvSpPr>
        <p:spPr>
          <a:xfrm>
            <a:off x="4795933" y="5037601"/>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矩形 7"/>
          <p:cNvSpPr/>
          <p:nvPr/>
        </p:nvSpPr>
        <p:spPr>
          <a:xfrm>
            <a:off x="11371580" y="5048873"/>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文本框 9"/>
          <p:cNvSpPr txBox="1"/>
          <p:nvPr/>
        </p:nvSpPr>
        <p:spPr>
          <a:xfrm>
            <a:off x="4872989" y="1012991"/>
            <a:ext cx="6756401" cy="3970318"/>
          </a:xfrm>
          <a:prstGeom prst="rect">
            <a:avLst/>
          </a:prstGeom>
          <a:noFill/>
        </p:spPr>
        <p:txBody>
          <a:bodyPr wrap="square" rtlCol="0">
            <a:spAutoFit/>
          </a:bodyPr>
          <a:lstStyle/>
          <a:p>
            <a:r>
              <a:rPr lang="en-US" altLang="zh-CN" dirty="0">
                <a:solidFill>
                  <a:srgbClr val="000000"/>
                </a:solidFill>
                <a:latin typeface="v-sans"/>
              </a:rPr>
              <a:t>    </a:t>
            </a:r>
            <a:r>
              <a:rPr lang="zh-CN" altLang="en-US" b="0" i="0" dirty="0">
                <a:solidFill>
                  <a:srgbClr val="000000"/>
                </a:solidFill>
                <a:effectLst/>
                <a:latin typeface="+mn-ea"/>
              </a:rPr>
              <a:t>现实</a:t>
            </a:r>
            <a:r>
              <a:rPr lang="en-US" altLang="zh-CN" b="0" i="0" dirty="0">
                <a:solidFill>
                  <a:srgbClr val="000000"/>
                </a:solidFill>
                <a:effectLst/>
                <a:latin typeface="+mn-ea"/>
              </a:rPr>
              <a:t>——</a:t>
            </a:r>
            <a:r>
              <a:rPr lang="zh-CN" altLang="en-US" b="0" i="0" dirty="0">
                <a:solidFill>
                  <a:srgbClr val="000000"/>
                </a:solidFill>
                <a:effectLst/>
                <a:latin typeface="+mn-ea"/>
              </a:rPr>
              <a:t>虚拟接口，又称人机接口，现已成为计算机应用领域发展的热点之一。元宇宙概念的兴起进一步促进了这种发展趋势。但元宇宙的概念较大，目前的发展过于依赖</a:t>
            </a:r>
            <a:r>
              <a:rPr lang="en-US" altLang="zh-CN" b="0" i="0" dirty="0">
                <a:solidFill>
                  <a:srgbClr val="000000"/>
                </a:solidFill>
                <a:effectLst/>
                <a:latin typeface="+mn-ea"/>
              </a:rPr>
              <a:t>VR</a:t>
            </a:r>
            <a:r>
              <a:rPr lang="zh-CN" altLang="en-US" b="0" i="0" dirty="0">
                <a:solidFill>
                  <a:srgbClr val="000000"/>
                </a:solidFill>
                <a:effectLst/>
                <a:latin typeface="+mn-ea"/>
              </a:rPr>
              <a:t>、</a:t>
            </a:r>
            <a:r>
              <a:rPr lang="en-US" altLang="zh-CN" b="0" i="0" dirty="0">
                <a:solidFill>
                  <a:srgbClr val="000000"/>
                </a:solidFill>
                <a:effectLst/>
                <a:latin typeface="+mn-ea"/>
              </a:rPr>
              <a:t>XR</a:t>
            </a:r>
            <a:r>
              <a:rPr lang="zh-CN" altLang="en-US" b="0" i="0" dirty="0">
                <a:solidFill>
                  <a:srgbClr val="000000"/>
                </a:solidFill>
                <a:effectLst/>
                <a:latin typeface="+mn-ea"/>
              </a:rPr>
              <a:t>等技术，技术瓶颈较高，且与现实世界互动的成本较高，其对数字孪生的建模要求也较高。另一方面，当下的游戏等互动性程序的发展，内容难以突破预设内容的局限，而预设内容的局限往往降低了用户的自由度体验。 </a:t>
            </a:r>
            <a:endParaRPr lang="en-US" altLang="zh-CN" b="0" i="0" dirty="0">
              <a:solidFill>
                <a:srgbClr val="000000"/>
              </a:solidFill>
              <a:effectLst/>
              <a:latin typeface="+mn-ea"/>
            </a:endParaRPr>
          </a:p>
          <a:p>
            <a:r>
              <a:rPr lang="zh-CN" altLang="en-US" b="0" i="0" dirty="0">
                <a:solidFill>
                  <a:srgbClr val="000000"/>
                </a:solidFill>
                <a:effectLst/>
                <a:latin typeface="+mn-ea"/>
              </a:rPr>
              <a:t>    在现实世界中，高压的社会节奏加强了人们对宠物陪伴和生活助手的需求。但宠物的饲养往往存在一些困难，真人助手更是不便。而</a:t>
            </a:r>
            <a:r>
              <a:rPr lang="en-US" altLang="zh-CN" b="0" i="0" dirty="0">
                <a:solidFill>
                  <a:srgbClr val="000000"/>
                </a:solidFill>
                <a:effectLst/>
                <a:latin typeface="+mn-ea"/>
              </a:rPr>
              <a:t>ChatGPT</a:t>
            </a:r>
            <a:r>
              <a:rPr lang="zh-CN" altLang="en-US" b="0" i="0" dirty="0">
                <a:solidFill>
                  <a:srgbClr val="000000"/>
                </a:solidFill>
                <a:effectLst/>
                <a:latin typeface="+mn-ea"/>
              </a:rPr>
              <a:t>在人机交互上的优异表现，为这种宠物陪伴需求和私人助手需求提供了技术支持。因此，本项目计划制作一个</a:t>
            </a:r>
            <a:r>
              <a:rPr lang="en-US" altLang="zh-CN" b="0" i="0" dirty="0">
                <a:solidFill>
                  <a:srgbClr val="000000"/>
                </a:solidFill>
                <a:effectLst/>
                <a:latin typeface="Novecento wide Bold" panose="00000805000000000000" pitchFamily="50" charset="0"/>
              </a:rPr>
              <a:t>Vcat</a:t>
            </a:r>
            <a:r>
              <a:rPr lang="zh-CN" altLang="en-US" b="0" i="0" dirty="0">
                <a:solidFill>
                  <a:srgbClr val="000000"/>
                </a:solidFill>
                <a:effectLst/>
                <a:latin typeface="+mn-ea"/>
              </a:rPr>
              <a:t>智能宠物助手平台，通过相关人工智能技术，实现一种自由度高、交互性强的智能宠物助手系统，为用户提供私人助手功能和养成功能的体验。”</a:t>
            </a:r>
            <a:endParaRPr lang="zh-CN" altLang="en-US" dirty="0">
              <a:highlight>
                <a:srgbClr val="FFFF00"/>
              </a:highlight>
              <a:latin typeface="+mn-ea"/>
            </a:endParaRPr>
          </a:p>
        </p:txBody>
      </p:sp>
      <p:cxnSp>
        <p:nvCxnSpPr>
          <p:cNvPr id="9" name="直接连接符 8"/>
          <p:cNvCxnSpPr/>
          <p:nvPr/>
        </p:nvCxnSpPr>
        <p:spPr>
          <a:xfrm>
            <a:off x="4999355" y="5086973"/>
            <a:ext cx="591185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660424" y="4221572"/>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矩形 11"/>
          <p:cNvSpPr/>
          <p:nvPr/>
        </p:nvSpPr>
        <p:spPr>
          <a:xfrm>
            <a:off x="757146" y="4221572"/>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矩形 12"/>
          <p:cNvSpPr/>
          <p:nvPr/>
        </p:nvSpPr>
        <p:spPr>
          <a:xfrm>
            <a:off x="776196" y="2394494"/>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0" name="文本框 19"/>
          <p:cNvSpPr txBox="1"/>
          <p:nvPr/>
        </p:nvSpPr>
        <p:spPr>
          <a:xfrm>
            <a:off x="12600305" y="2866390"/>
            <a:ext cx="2882265" cy="1476375"/>
          </a:xfrm>
          <a:prstGeom prst="rect">
            <a:avLst/>
          </a:prstGeom>
          <a:noFill/>
        </p:spPr>
        <p:txBody>
          <a:bodyPr wrap="none" rtlCol="0">
            <a:spAutoFit/>
          </a:bodyPr>
          <a:lstStyle/>
          <a:p>
            <a:pPr algn="l"/>
            <a:r>
              <a:rPr lang="zh-CN" altLang="en-US" dirty="0">
                <a:highlight>
                  <a:srgbClr val="FFFF00"/>
                </a:highlight>
              </a:rPr>
              <a:t>建议使用：带图小标题</a:t>
            </a:r>
            <a:r>
              <a:rPr lang="en-US" altLang="zh-CN" dirty="0">
                <a:highlight>
                  <a:srgbClr val="FFFF00"/>
                </a:highlight>
              </a:rPr>
              <a:t> </a:t>
            </a:r>
            <a:br>
              <a:rPr lang="zh-CN" altLang="en-US" dirty="0">
                <a:highlight>
                  <a:srgbClr val="FFFF00"/>
                </a:highlight>
              </a:rPr>
            </a:br>
            <a:br>
              <a:rPr lang="zh-CN" altLang="en-US" dirty="0">
                <a:highlight>
                  <a:srgbClr val="FFFF00"/>
                </a:highlight>
              </a:rPr>
            </a:br>
            <a:r>
              <a:rPr lang="zh-CN" altLang="en-US" dirty="0">
                <a:highlight>
                  <a:srgbClr val="FFFF00"/>
                </a:highlight>
              </a:rPr>
              <a:t>可以修改右侧文字</a:t>
            </a:r>
            <a:r>
              <a:rPr lang="en-US" altLang="zh-CN" dirty="0">
                <a:highlight>
                  <a:srgbClr val="FFFF00"/>
                </a:highlight>
              </a:rPr>
              <a:t> </a:t>
            </a:r>
            <a:r>
              <a:rPr lang="zh-CN" altLang="en-US" dirty="0">
                <a:highlight>
                  <a:srgbClr val="FFFF00"/>
                </a:highlight>
              </a:rPr>
              <a:t>介绍</a:t>
            </a:r>
            <a:br>
              <a:rPr lang="zh-CN" altLang="en-US" dirty="0">
                <a:highlight>
                  <a:srgbClr val="FFFF00"/>
                </a:highlight>
              </a:rPr>
            </a:br>
            <a:r>
              <a:rPr lang="zh-CN" altLang="en-US" dirty="0">
                <a:highlight>
                  <a:srgbClr val="FFFF00"/>
                </a:highlight>
              </a:rPr>
              <a:t>英文字体：Novecento wide </a:t>
            </a:r>
            <a:br>
              <a:rPr lang="zh-CN" altLang="en-US" dirty="0">
                <a:highlight>
                  <a:srgbClr val="FFFF00"/>
                </a:highlight>
              </a:rPr>
            </a:br>
            <a:r>
              <a:rPr lang="zh-CN" altLang="en-US" dirty="0">
                <a:highlight>
                  <a:srgbClr val="FFFF00"/>
                </a:highlight>
              </a:rPr>
              <a:t>中文字体：思源黑体</a:t>
            </a: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grpSp>
        <p:nvGrpSpPr>
          <p:cNvPr id="18" name="左上">
            <a:extLst>
              <a:ext uri="{FF2B5EF4-FFF2-40B4-BE49-F238E27FC236}">
                <a16:creationId xmlns:a16="http://schemas.microsoft.com/office/drawing/2014/main" id="{6CFE351F-45B7-D97B-7EDA-2D703FC50D15}"/>
              </a:ext>
            </a:extLst>
          </p:cNvPr>
          <p:cNvGrpSpPr/>
          <p:nvPr/>
        </p:nvGrpSpPr>
        <p:grpSpPr>
          <a:xfrm>
            <a:off x="332012" y="399161"/>
            <a:ext cx="3165199" cy="983162"/>
            <a:chOff x="332012" y="399161"/>
            <a:chExt cx="3165199" cy="983162"/>
          </a:xfrm>
        </p:grpSpPr>
        <p:sp>
          <p:nvSpPr>
            <p:cNvPr id="19" name="文本框 18">
              <a:extLst>
                <a:ext uri="{FF2B5EF4-FFF2-40B4-BE49-F238E27FC236}">
                  <a16:creationId xmlns:a16="http://schemas.microsoft.com/office/drawing/2014/main" id="{7CDF375C-8317-48D2-5211-BF5C15E6752B}"/>
                </a:ext>
              </a:extLst>
            </p:cNvPr>
            <p:cNvSpPr txBox="1"/>
            <p:nvPr/>
          </p:nvSpPr>
          <p:spPr>
            <a:xfrm>
              <a:off x="356089" y="768493"/>
              <a:ext cx="2696549" cy="246221"/>
            </a:xfrm>
            <a:prstGeom prst="rect">
              <a:avLst/>
            </a:prstGeom>
            <a:noFill/>
          </p:spPr>
          <p:txBody>
            <a:bodyPr wrap="square" rtlCol="0">
              <a:spAutoFit/>
            </a:bodyPr>
            <a:lstStyle/>
            <a:p>
              <a:r>
                <a:rPr lang="en-US" altLang="zh-CN" sz="1000" b="1" spc="100" dirty="0">
                  <a:latin typeface="微软雅黑" panose="020B0503020204020204" pitchFamily="34" charset="-122"/>
                </a:rPr>
                <a:t>CHAPTER 1</a:t>
              </a:r>
              <a:endParaRPr lang="zh-CN" altLang="en-US" sz="950" b="1" spc="20" dirty="0"/>
            </a:p>
          </p:txBody>
        </p:sp>
        <p:sp>
          <p:nvSpPr>
            <p:cNvPr id="21" name="文本框 20">
              <a:extLst>
                <a:ext uri="{FF2B5EF4-FFF2-40B4-BE49-F238E27FC236}">
                  <a16:creationId xmlns:a16="http://schemas.microsoft.com/office/drawing/2014/main" id="{1C64ECFC-CCD3-F85B-C2A2-61FE7717085E}"/>
                </a:ext>
              </a:extLst>
            </p:cNvPr>
            <p:cNvSpPr txBox="1"/>
            <p:nvPr/>
          </p:nvSpPr>
          <p:spPr>
            <a:xfrm>
              <a:off x="332012" y="429939"/>
              <a:ext cx="2043405" cy="430887"/>
            </a:xfrm>
            <a:prstGeom prst="rect">
              <a:avLst/>
            </a:prstGeom>
            <a:noFill/>
          </p:spPr>
          <p:txBody>
            <a:bodyPr wrap="square" rtlCol="0">
              <a:spAutoFit/>
            </a:bodyPr>
            <a:lstStyle/>
            <a:p>
              <a:r>
                <a:rPr lang="en-US" altLang="zh-CN" sz="2200" b="1" dirty="0">
                  <a:solidFill>
                    <a:srgbClr val="050C0A"/>
                  </a:solidFill>
                  <a:latin typeface="微软雅黑" panose="020B0503020204020204" pitchFamily="34" charset="-122"/>
                  <a:ea typeface="微软雅黑" panose="020B0503020204020204" pitchFamily="34" charset="-122"/>
                  <a:cs typeface="Biome" panose="020B0502040204020203" pitchFamily="34" charset="0"/>
                </a:rPr>
                <a:t>VIRTUSL</a:t>
              </a:r>
            </a:p>
          </p:txBody>
        </p:sp>
        <p:sp>
          <p:nvSpPr>
            <p:cNvPr id="22" name="文本框 21">
              <a:extLst>
                <a:ext uri="{FF2B5EF4-FFF2-40B4-BE49-F238E27FC236}">
                  <a16:creationId xmlns:a16="http://schemas.microsoft.com/office/drawing/2014/main" id="{72883CB4-4813-C347-C33D-A134FE41D6C7}"/>
                </a:ext>
              </a:extLst>
            </p:cNvPr>
            <p:cNvSpPr txBox="1"/>
            <p:nvPr/>
          </p:nvSpPr>
          <p:spPr>
            <a:xfrm>
              <a:off x="1530996" y="399161"/>
              <a:ext cx="1021703" cy="461665"/>
            </a:xfrm>
            <a:prstGeom prst="rect">
              <a:avLst/>
            </a:prstGeom>
            <a:noFill/>
          </p:spPr>
          <p:txBody>
            <a:bodyPr wrap="square" rtlCol="0">
              <a:spAutoFit/>
            </a:bodyPr>
            <a:lstStyle/>
            <a:p>
              <a:r>
                <a:rPr lang="en-US" altLang="zh-CN" sz="2400" b="1" dirty="0">
                  <a:solidFill>
                    <a:srgbClr val="050C0A"/>
                  </a:solidFill>
                  <a:latin typeface="微软雅黑" panose="020B0503020204020204" pitchFamily="34" charset="-122"/>
                  <a:ea typeface="微软雅黑" panose="020B0503020204020204" pitchFamily="34" charset="-122"/>
                </a:rPr>
                <a:t> </a:t>
              </a:r>
              <a:r>
                <a:rPr lang="en-US" altLang="zh-CN" sz="2200" b="1" dirty="0">
                  <a:solidFill>
                    <a:srgbClr val="050C0A"/>
                  </a:solidFill>
                  <a:latin typeface="微软雅黑" panose="020B0503020204020204" pitchFamily="34" charset="-122"/>
                  <a:ea typeface="微软雅黑" panose="020B0503020204020204" pitchFamily="34" charset="-122"/>
                </a:rPr>
                <a:t>CAT</a:t>
              </a:r>
            </a:p>
          </p:txBody>
        </p:sp>
        <p:grpSp>
          <p:nvGrpSpPr>
            <p:cNvPr id="23" name="组合 22">
              <a:extLst>
                <a:ext uri="{FF2B5EF4-FFF2-40B4-BE49-F238E27FC236}">
                  <a16:creationId xmlns:a16="http://schemas.microsoft.com/office/drawing/2014/main" id="{1AF71F84-46F6-8A9F-4916-B9AAD3459F8E}"/>
                </a:ext>
              </a:extLst>
            </p:cNvPr>
            <p:cNvGrpSpPr/>
            <p:nvPr/>
          </p:nvGrpSpPr>
          <p:grpSpPr>
            <a:xfrm>
              <a:off x="356089" y="1012991"/>
              <a:ext cx="3141122" cy="369332"/>
              <a:chOff x="549764" y="1078459"/>
              <a:chExt cx="3141122" cy="369332"/>
            </a:xfrm>
          </p:grpSpPr>
          <p:sp>
            <p:nvSpPr>
              <p:cNvPr id="24" name="文本框 23">
                <a:extLst>
                  <a:ext uri="{FF2B5EF4-FFF2-40B4-BE49-F238E27FC236}">
                    <a16:creationId xmlns:a16="http://schemas.microsoft.com/office/drawing/2014/main" id="{52CFA49E-C8C7-A7DE-6A3D-0522E93A0AB8}"/>
                  </a:ext>
                </a:extLst>
              </p:cNvPr>
              <p:cNvSpPr txBox="1"/>
              <p:nvPr/>
            </p:nvSpPr>
            <p:spPr>
              <a:xfrm>
                <a:off x="549764" y="1078459"/>
                <a:ext cx="2239347" cy="369332"/>
              </a:xfrm>
              <a:prstGeom prst="rect">
                <a:avLst/>
              </a:prstGeom>
              <a:noFill/>
            </p:spPr>
            <p:txBody>
              <a:bodyPr wrap="square" rtlCol="0">
                <a:spAutoFit/>
              </a:bodyPr>
              <a:lstStyle/>
              <a:p>
                <a:r>
                  <a:rPr lang="en-US" altLang="zh-CN" dirty="0">
                    <a:solidFill>
                      <a:srgbClr val="050C0A"/>
                    </a:solidFill>
                    <a:latin typeface="微软雅黑" panose="020B0503020204020204" pitchFamily="34" charset="-122"/>
                    <a:ea typeface="微软雅黑" panose="020B0503020204020204" pitchFamily="34" charset="-122"/>
                  </a:rPr>
                  <a:t>REQUIREMENT</a:t>
                </a:r>
                <a:endParaRPr lang="zh-CN" altLang="en-US" b="1" dirty="0">
                  <a:solidFill>
                    <a:srgbClr val="050C0A"/>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C464850C-D24B-C789-D32B-52013349A384}"/>
                  </a:ext>
                </a:extLst>
              </p:cNvPr>
              <p:cNvSpPr txBox="1"/>
              <p:nvPr/>
            </p:nvSpPr>
            <p:spPr>
              <a:xfrm>
                <a:off x="2278114" y="1078459"/>
                <a:ext cx="1412772" cy="369332"/>
              </a:xfrm>
              <a:prstGeom prst="rect">
                <a:avLst/>
              </a:prstGeom>
              <a:noFill/>
            </p:spPr>
            <p:txBody>
              <a:bodyPr wrap="square" rtlCol="0">
                <a:spAutoFit/>
              </a:bodyPr>
              <a:lstStyle/>
              <a:p>
                <a:r>
                  <a:rPr lang="en-US" altLang="zh-CN" b="1" dirty="0">
                    <a:solidFill>
                      <a:srgbClr val="050C0A"/>
                    </a:solidFill>
                    <a:latin typeface="微软雅黑" panose="020B0503020204020204" pitchFamily="34" charset="-122"/>
                    <a:ea typeface="微软雅黑" panose="020B0503020204020204" pitchFamily="34" charset="-122"/>
                  </a:rPr>
                  <a:t>REVIEW</a:t>
                </a:r>
                <a:endParaRPr lang="zh-CN" altLang="en-US" b="1" dirty="0">
                  <a:solidFill>
                    <a:srgbClr val="050C0A"/>
                  </a:solidFill>
                  <a:latin typeface="微软雅黑" panose="020B0503020204020204" pitchFamily="34" charset="-122"/>
                  <a:ea typeface="微软雅黑" panose="020B0503020204020204" pitchFamily="34" charset="-122"/>
                </a:endParaRPr>
              </a:p>
            </p:txBody>
          </p:sp>
        </p:grpSp>
      </p:grpSp>
      <p:pic>
        <p:nvPicPr>
          <p:cNvPr id="27" name="图片 26">
            <a:extLst>
              <a:ext uri="{FF2B5EF4-FFF2-40B4-BE49-F238E27FC236}">
                <a16:creationId xmlns:a16="http://schemas.microsoft.com/office/drawing/2014/main" id="{19BD062D-E171-6E1D-0A56-268122257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446" y="2470694"/>
            <a:ext cx="1788978" cy="1788978"/>
          </a:xfrm>
          <a:prstGeom prst="rect">
            <a:avLst/>
          </a:prstGeom>
        </p:spPr>
      </p:pic>
    </p:spTree>
    <p:extLst>
      <p:ext uri="{BB962C8B-B14F-4D97-AF65-F5344CB8AC3E}">
        <p14:creationId xmlns:p14="http://schemas.microsoft.com/office/powerpoint/2010/main" val="1603069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8859520" y="6111557"/>
            <a:ext cx="3266440" cy="260350"/>
          </a:xfrm>
        </p:spPr>
        <p:txBody>
          <a:bodyPr>
            <a:normAutofit fontScale="97500"/>
          </a:bodyPr>
          <a:lstStyle/>
          <a:p>
            <a:r>
              <a:rPr lang="en-US" altLang="zh-CN" sz="1200" spc="20" dirty="0"/>
              <a:t>POWERED BY </a:t>
            </a:r>
            <a:r>
              <a:rPr lang="en-US" altLang="zh-CN" sz="1200" b="1" spc="20" dirty="0"/>
              <a:t>VCAT</a:t>
            </a:r>
            <a:endParaRPr lang="zh-CN" altLang="en-US" sz="1200" b="1" spc="20" dirty="0"/>
          </a:p>
        </p:txBody>
      </p:sp>
      <p:sp>
        <p:nvSpPr>
          <p:cNvPr id="4" name="矩形 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文本框 9"/>
          <p:cNvSpPr txBox="1"/>
          <p:nvPr/>
        </p:nvSpPr>
        <p:spPr>
          <a:xfrm>
            <a:off x="6751320" y="1373790"/>
            <a:ext cx="5209540" cy="4566635"/>
          </a:xfrm>
          <a:prstGeom prst="rect">
            <a:avLst/>
          </a:prstGeom>
          <a:noFill/>
        </p:spPr>
        <p:txBody>
          <a:bodyPr wrap="square" rtlCol="0">
            <a:spAutoFit/>
          </a:bodyPr>
          <a:lstStyle/>
          <a:p>
            <a:pPr marL="0" marR="0" indent="269875" algn="just">
              <a:lnSpc>
                <a:spcPct val="125000"/>
              </a:lnSpc>
              <a:spcBef>
                <a:spcPts val="0"/>
              </a:spcBef>
              <a:spcAft>
                <a:spcPts val="0"/>
              </a:spcAft>
            </a:pPr>
            <a:r>
              <a:rPr lang="en-US" altLang="zh-CN" kern="100" dirty="0">
                <a:effectLst/>
                <a:latin typeface="Source Han Sans Bold"/>
                <a:ea typeface="微软雅黑" panose="020B0503020204020204" pitchFamily="34" charset="-122"/>
              </a:rPr>
              <a:t>1</a:t>
            </a:r>
            <a:r>
              <a:rPr lang="zh-CN" altLang="en-US" kern="100" dirty="0">
                <a:effectLst/>
                <a:latin typeface="Source Han Sans Bold"/>
                <a:ea typeface="微软雅黑" panose="020B0503020204020204" pitchFamily="34" charset="-122"/>
              </a:rPr>
              <a:t>）使用网页</a:t>
            </a:r>
            <a:r>
              <a:rPr lang="en-US" altLang="zh-CN" kern="100" dirty="0">
                <a:effectLst/>
                <a:latin typeface="Source Han Sans Bold"/>
                <a:ea typeface="微软雅黑" panose="020B0503020204020204" pitchFamily="34" charset="-122"/>
              </a:rPr>
              <a:t>UI</a:t>
            </a:r>
            <a:r>
              <a:rPr lang="zh-CN" altLang="en-US" kern="100" dirty="0">
                <a:effectLst/>
                <a:latin typeface="Source Han Sans Bold"/>
                <a:ea typeface="微软雅黑" panose="020B0503020204020204" pitchFamily="34" charset="-122"/>
              </a:rPr>
              <a:t>界面</a:t>
            </a:r>
            <a:r>
              <a:rPr lang="en-US" altLang="zh-CN" kern="100" dirty="0">
                <a:effectLst/>
                <a:latin typeface="Source Han Sans Bold"/>
                <a:ea typeface="微软雅黑" panose="020B0503020204020204" pitchFamily="34" charset="-122"/>
              </a:rPr>
              <a:t>,</a:t>
            </a:r>
            <a:r>
              <a:rPr lang="en-US" altLang="zh-CN" kern="100" dirty="0" err="1">
                <a:effectLst/>
                <a:latin typeface="Source Han Sans Bold"/>
                <a:ea typeface="微软雅黑" panose="020B0503020204020204" pitchFamily="34" charset="-122"/>
              </a:rPr>
              <a:t>Langchain</a:t>
            </a:r>
            <a:r>
              <a:rPr lang="zh-CN" altLang="en-US" kern="100" dirty="0">
                <a:effectLst/>
                <a:latin typeface="Source Han Sans Bold"/>
                <a:ea typeface="微软雅黑" panose="020B0503020204020204" pitchFamily="34" charset="-122"/>
              </a:rPr>
              <a:t> </a:t>
            </a:r>
            <a:r>
              <a:rPr lang="en-US" altLang="zh-CN" kern="100" dirty="0">
                <a:effectLst/>
                <a:latin typeface="Source Han Sans Bold"/>
                <a:ea typeface="微软雅黑" panose="020B0503020204020204" pitchFamily="34" charset="-122"/>
              </a:rPr>
              <a:t>– ChatGLM</a:t>
            </a:r>
            <a:r>
              <a:rPr lang="zh-CN" altLang="en-US" kern="100" dirty="0">
                <a:effectLst/>
                <a:latin typeface="Source Han Sans Bold"/>
                <a:ea typeface="微软雅黑" panose="020B0503020204020204" pitchFamily="34" charset="-122"/>
              </a:rPr>
              <a:t> 后端模型、基础业务后端及数据库实现一款智能虚拟宠物。</a:t>
            </a:r>
          </a:p>
          <a:p>
            <a:pPr indent="269875" algn="just">
              <a:lnSpc>
                <a:spcPct val="125000"/>
              </a:lnSpc>
            </a:pPr>
            <a:r>
              <a:rPr lang="en-US" altLang="zh-CN" kern="100" dirty="0">
                <a:effectLst/>
                <a:latin typeface="Source Han Sans Bold"/>
                <a:ea typeface="微软雅黑" panose="020B0503020204020204" pitchFamily="34" charset="-122"/>
              </a:rPr>
              <a:t>2</a:t>
            </a:r>
            <a:r>
              <a:rPr lang="zh-CN" altLang="en-US" kern="100" dirty="0">
                <a:effectLst/>
                <a:latin typeface="Source Han Sans Bold"/>
                <a:ea typeface="微软雅黑" panose="020B0503020204020204" pitchFamily="34" charset="-122"/>
              </a:rPr>
              <a:t>）用户可以在</a:t>
            </a:r>
            <a:r>
              <a:rPr lang="en-US" altLang="zh-CN" kern="100" dirty="0">
                <a:effectLst/>
                <a:latin typeface="Source Han Sans Bold"/>
                <a:ea typeface="微软雅黑" panose="020B0503020204020204" pitchFamily="34" charset="-122"/>
              </a:rPr>
              <a:t>UI</a:t>
            </a:r>
            <a:r>
              <a:rPr lang="zh-CN" altLang="en-US" kern="100" dirty="0">
                <a:effectLst/>
                <a:latin typeface="Source Han Sans Bold"/>
                <a:ea typeface="微软雅黑" panose="020B0503020204020204" pitchFamily="34" charset="-122"/>
              </a:rPr>
              <a:t>系统上创建自己的虚拟宠物，选择自己的喜好特点，可以通过关键字自动生成宠物形象以及宠物与用户交流的语言模式，可以导入硬件端进行更多互动。</a:t>
            </a:r>
          </a:p>
          <a:p>
            <a:pPr marL="0" marR="0" indent="269875" algn="just">
              <a:lnSpc>
                <a:spcPct val="125000"/>
              </a:lnSpc>
              <a:spcBef>
                <a:spcPts val="0"/>
              </a:spcBef>
              <a:spcAft>
                <a:spcPts val="0"/>
              </a:spcAft>
            </a:pPr>
            <a:r>
              <a:rPr lang="en-US" altLang="zh-CN" kern="100" dirty="0">
                <a:effectLst/>
                <a:latin typeface="Source Han Sans Bold"/>
                <a:ea typeface="微软雅黑" panose="020B0503020204020204" pitchFamily="34" charset="-122"/>
              </a:rPr>
              <a:t>3</a:t>
            </a:r>
            <a:r>
              <a:rPr lang="zh-CN" altLang="en-US" kern="100" dirty="0">
                <a:effectLst/>
                <a:latin typeface="Source Han Sans Bold"/>
                <a:ea typeface="微软雅黑" panose="020B0503020204020204" pitchFamily="34" charset="-122"/>
              </a:rPr>
              <a:t>）用户可以借助</a:t>
            </a:r>
            <a:r>
              <a:rPr lang="en-US" altLang="zh-CN" kern="100" dirty="0">
                <a:effectLst/>
                <a:latin typeface="Source Han Sans Bold"/>
                <a:ea typeface="微软雅黑" panose="020B0503020204020204" pitchFamily="34" charset="-122"/>
              </a:rPr>
              <a:t>AI</a:t>
            </a:r>
            <a:r>
              <a:rPr lang="zh-CN" altLang="en-US" kern="100" dirty="0">
                <a:effectLst/>
                <a:latin typeface="Source Han Sans Bold"/>
                <a:ea typeface="微软雅黑" panose="020B0503020204020204" pitchFamily="34" charset="-122"/>
              </a:rPr>
              <a:t>生成培养多只、多代、多种类型的宠物。用户的宠物之间可以进行互动。</a:t>
            </a:r>
          </a:p>
          <a:p>
            <a:pPr marL="0" marR="0" indent="269875" algn="just">
              <a:lnSpc>
                <a:spcPct val="125000"/>
              </a:lnSpc>
              <a:spcBef>
                <a:spcPts val="0"/>
              </a:spcBef>
              <a:spcAft>
                <a:spcPts val="0"/>
              </a:spcAft>
            </a:pPr>
            <a:r>
              <a:rPr lang="en-US" altLang="zh-CN" kern="100" dirty="0">
                <a:effectLst/>
                <a:latin typeface="Source Han Sans Bold"/>
                <a:ea typeface="微软雅黑" panose="020B0503020204020204" pitchFamily="34" charset="-122"/>
              </a:rPr>
              <a:t>4</a:t>
            </a:r>
            <a:r>
              <a:rPr lang="zh-CN" altLang="en-US" kern="100" dirty="0">
                <a:effectLst/>
                <a:latin typeface="Source Han Sans Bold"/>
                <a:ea typeface="微软雅黑" panose="020B0503020204020204" pitchFamily="34" charset="-122"/>
              </a:rPr>
              <a:t>）用户可以通过上传文件和与宠物的聊天，构建宠物知识库，并将宠物培养成自己的私人助手，在现实工作中为用户提供帮助。</a:t>
            </a:r>
          </a:p>
          <a:p>
            <a:pPr marL="0" marR="0" indent="269875" algn="just">
              <a:lnSpc>
                <a:spcPct val="125000"/>
              </a:lnSpc>
              <a:spcBef>
                <a:spcPts val="0"/>
              </a:spcBef>
              <a:spcAft>
                <a:spcPts val="0"/>
              </a:spcAft>
            </a:pPr>
            <a:r>
              <a:rPr lang="en-US" altLang="zh-CN" kern="100" dirty="0">
                <a:effectLst/>
                <a:latin typeface="Source Han Sans Bold"/>
                <a:ea typeface="微软雅黑" panose="020B0503020204020204" pitchFamily="34" charset="-122"/>
              </a:rPr>
              <a:t>5</a:t>
            </a:r>
            <a:r>
              <a:rPr lang="zh-CN" altLang="en-US" kern="100" dirty="0">
                <a:effectLst/>
                <a:latin typeface="Source Han Sans Bold"/>
                <a:ea typeface="微软雅黑" panose="020B0503020204020204" pitchFamily="34" charset="-122"/>
              </a:rPr>
              <a:t>）提供微信小程序来访问虚拟宠物。</a:t>
            </a:r>
          </a:p>
        </p:txBody>
      </p:sp>
      <p:sp>
        <p:nvSpPr>
          <p:cNvPr id="11" name="矩形 10"/>
          <p:cNvSpPr/>
          <p:nvPr/>
        </p:nvSpPr>
        <p:spPr>
          <a:xfrm>
            <a:off x="6497955" y="590232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矩形 11"/>
          <p:cNvSpPr/>
          <p:nvPr/>
        </p:nvSpPr>
        <p:spPr>
          <a:xfrm>
            <a:off x="180340" y="627951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矩形 12"/>
          <p:cNvSpPr/>
          <p:nvPr/>
        </p:nvSpPr>
        <p:spPr>
          <a:xfrm>
            <a:off x="254000" y="1133039"/>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pic>
        <p:nvPicPr>
          <p:cNvPr id="7" name="图片 6">
            <a:extLst>
              <a:ext uri="{FF2B5EF4-FFF2-40B4-BE49-F238E27FC236}">
                <a16:creationId xmlns:a16="http://schemas.microsoft.com/office/drawing/2014/main" id="{046519BE-95C3-C8DC-DB9E-755B65FD8B1B}"/>
              </a:ext>
            </a:extLst>
          </p:cNvPr>
          <p:cNvPicPr>
            <a:picLocks noChangeAspect="1"/>
          </p:cNvPicPr>
          <p:nvPr/>
        </p:nvPicPr>
        <p:blipFill>
          <a:blip r:embed="rId3"/>
          <a:stretch>
            <a:fillRect/>
          </a:stretch>
        </p:blipFill>
        <p:spPr>
          <a:xfrm>
            <a:off x="330200" y="1431844"/>
            <a:ext cx="6500495" cy="4625065"/>
          </a:xfrm>
          <a:prstGeom prst="rect">
            <a:avLst/>
          </a:prstGeom>
          <a:effectLst>
            <a:softEdge rad="63500"/>
          </a:effectLst>
          <a:scene3d>
            <a:camera prst="perspectiveRight"/>
            <a:lightRig rig="threePt" dir="t"/>
          </a:scene3d>
        </p:spPr>
      </p:pic>
      <p:grpSp>
        <p:nvGrpSpPr>
          <p:cNvPr id="15" name="左上">
            <a:extLst>
              <a:ext uri="{FF2B5EF4-FFF2-40B4-BE49-F238E27FC236}">
                <a16:creationId xmlns:a16="http://schemas.microsoft.com/office/drawing/2014/main" id="{83DBFE8C-F748-2FD9-6B4C-7BAED4CC22C2}"/>
              </a:ext>
            </a:extLst>
          </p:cNvPr>
          <p:cNvGrpSpPr/>
          <p:nvPr/>
        </p:nvGrpSpPr>
        <p:grpSpPr>
          <a:xfrm>
            <a:off x="95792" y="94361"/>
            <a:ext cx="3165199" cy="983162"/>
            <a:chOff x="332012" y="399161"/>
            <a:chExt cx="3165199" cy="983162"/>
          </a:xfrm>
        </p:grpSpPr>
        <p:sp>
          <p:nvSpPr>
            <p:cNvPr id="16" name="文本框 15">
              <a:extLst>
                <a:ext uri="{FF2B5EF4-FFF2-40B4-BE49-F238E27FC236}">
                  <a16:creationId xmlns:a16="http://schemas.microsoft.com/office/drawing/2014/main" id="{2D51D79F-9A36-A13A-1D8A-2D5EAC47E811}"/>
                </a:ext>
              </a:extLst>
            </p:cNvPr>
            <p:cNvSpPr txBox="1"/>
            <p:nvPr/>
          </p:nvSpPr>
          <p:spPr>
            <a:xfrm>
              <a:off x="356089" y="768493"/>
              <a:ext cx="2696549" cy="246221"/>
            </a:xfrm>
            <a:prstGeom prst="rect">
              <a:avLst/>
            </a:prstGeom>
            <a:noFill/>
          </p:spPr>
          <p:txBody>
            <a:bodyPr wrap="square" rtlCol="0">
              <a:spAutoFit/>
            </a:bodyPr>
            <a:lstStyle/>
            <a:p>
              <a:r>
                <a:rPr lang="en-US" altLang="zh-CN" sz="1000" b="1" spc="100" dirty="0">
                  <a:latin typeface="微软雅黑" panose="020B0503020204020204" pitchFamily="34" charset="-122"/>
                </a:rPr>
                <a:t>CHAPTER 1</a:t>
              </a:r>
              <a:endParaRPr lang="zh-CN" altLang="en-US" sz="950" b="1" spc="20" dirty="0"/>
            </a:p>
          </p:txBody>
        </p:sp>
        <p:sp>
          <p:nvSpPr>
            <p:cNvPr id="17" name="文本框 16">
              <a:extLst>
                <a:ext uri="{FF2B5EF4-FFF2-40B4-BE49-F238E27FC236}">
                  <a16:creationId xmlns:a16="http://schemas.microsoft.com/office/drawing/2014/main" id="{278DD53F-625D-9619-80C4-5888D4EF6A86}"/>
                </a:ext>
              </a:extLst>
            </p:cNvPr>
            <p:cNvSpPr txBox="1"/>
            <p:nvPr/>
          </p:nvSpPr>
          <p:spPr>
            <a:xfrm>
              <a:off x="332012" y="429939"/>
              <a:ext cx="2043405" cy="430887"/>
            </a:xfrm>
            <a:prstGeom prst="rect">
              <a:avLst/>
            </a:prstGeom>
            <a:noFill/>
          </p:spPr>
          <p:txBody>
            <a:bodyPr wrap="square" rtlCol="0">
              <a:spAutoFit/>
            </a:bodyPr>
            <a:lstStyle/>
            <a:p>
              <a:r>
                <a:rPr lang="en-US" altLang="zh-CN" sz="2200" b="1" dirty="0">
                  <a:solidFill>
                    <a:srgbClr val="050C0A"/>
                  </a:solidFill>
                  <a:latin typeface="微软雅黑" panose="020B0503020204020204" pitchFamily="34" charset="-122"/>
                  <a:ea typeface="微软雅黑" panose="020B0503020204020204" pitchFamily="34" charset="-122"/>
                  <a:cs typeface="Biome" panose="020B0502040204020203" pitchFamily="34" charset="0"/>
                </a:rPr>
                <a:t>VIRTUSL</a:t>
              </a:r>
            </a:p>
          </p:txBody>
        </p:sp>
        <p:sp>
          <p:nvSpPr>
            <p:cNvPr id="18" name="文本框 17">
              <a:extLst>
                <a:ext uri="{FF2B5EF4-FFF2-40B4-BE49-F238E27FC236}">
                  <a16:creationId xmlns:a16="http://schemas.microsoft.com/office/drawing/2014/main" id="{AD7FA1A8-854C-C8F9-6856-C4EB7160762C}"/>
                </a:ext>
              </a:extLst>
            </p:cNvPr>
            <p:cNvSpPr txBox="1"/>
            <p:nvPr/>
          </p:nvSpPr>
          <p:spPr>
            <a:xfrm>
              <a:off x="1530996" y="399161"/>
              <a:ext cx="1021703" cy="461665"/>
            </a:xfrm>
            <a:prstGeom prst="rect">
              <a:avLst/>
            </a:prstGeom>
            <a:noFill/>
          </p:spPr>
          <p:txBody>
            <a:bodyPr wrap="square" rtlCol="0">
              <a:spAutoFit/>
            </a:bodyPr>
            <a:lstStyle/>
            <a:p>
              <a:r>
                <a:rPr lang="en-US" altLang="zh-CN" sz="2400" b="1" dirty="0">
                  <a:solidFill>
                    <a:srgbClr val="050C0A"/>
                  </a:solidFill>
                  <a:latin typeface="微软雅黑" panose="020B0503020204020204" pitchFamily="34" charset="-122"/>
                  <a:ea typeface="微软雅黑" panose="020B0503020204020204" pitchFamily="34" charset="-122"/>
                </a:rPr>
                <a:t> </a:t>
              </a:r>
              <a:r>
                <a:rPr lang="en-US" altLang="zh-CN" sz="2200" b="1" dirty="0">
                  <a:solidFill>
                    <a:srgbClr val="050C0A"/>
                  </a:solidFill>
                  <a:latin typeface="微软雅黑" panose="020B0503020204020204" pitchFamily="34" charset="-122"/>
                  <a:ea typeface="微软雅黑" panose="020B0503020204020204" pitchFamily="34" charset="-122"/>
                </a:rPr>
                <a:t>CAT</a:t>
              </a:r>
            </a:p>
          </p:txBody>
        </p:sp>
        <p:grpSp>
          <p:nvGrpSpPr>
            <p:cNvPr id="19" name="组合 18">
              <a:extLst>
                <a:ext uri="{FF2B5EF4-FFF2-40B4-BE49-F238E27FC236}">
                  <a16:creationId xmlns:a16="http://schemas.microsoft.com/office/drawing/2014/main" id="{21A8BB24-4649-A376-CAF0-3A047505C374}"/>
                </a:ext>
              </a:extLst>
            </p:cNvPr>
            <p:cNvGrpSpPr/>
            <p:nvPr/>
          </p:nvGrpSpPr>
          <p:grpSpPr>
            <a:xfrm>
              <a:off x="356089" y="1012991"/>
              <a:ext cx="3141122" cy="369332"/>
              <a:chOff x="549764" y="1078459"/>
              <a:chExt cx="3141122" cy="369332"/>
            </a:xfrm>
          </p:grpSpPr>
          <p:sp>
            <p:nvSpPr>
              <p:cNvPr id="21" name="文本框 20">
                <a:extLst>
                  <a:ext uri="{FF2B5EF4-FFF2-40B4-BE49-F238E27FC236}">
                    <a16:creationId xmlns:a16="http://schemas.microsoft.com/office/drawing/2014/main" id="{D19487A7-D2EC-52DC-36B2-C8471ABF9E9A}"/>
                  </a:ext>
                </a:extLst>
              </p:cNvPr>
              <p:cNvSpPr txBox="1"/>
              <p:nvPr/>
            </p:nvSpPr>
            <p:spPr>
              <a:xfrm>
                <a:off x="549764" y="1078459"/>
                <a:ext cx="2239347" cy="369332"/>
              </a:xfrm>
              <a:prstGeom prst="rect">
                <a:avLst/>
              </a:prstGeom>
              <a:noFill/>
            </p:spPr>
            <p:txBody>
              <a:bodyPr wrap="square" rtlCol="0">
                <a:spAutoFit/>
              </a:bodyPr>
              <a:lstStyle/>
              <a:p>
                <a:r>
                  <a:rPr lang="en-US" altLang="zh-CN" dirty="0">
                    <a:solidFill>
                      <a:srgbClr val="050C0A"/>
                    </a:solidFill>
                    <a:latin typeface="微软雅黑" panose="020B0503020204020204" pitchFamily="34" charset="-122"/>
                    <a:ea typeface="微软雅黑" panose="020B0503020204020204" pitchFamily="34" charset="-122"/>
                  </a:rPr>
                  <a:t>REQUIREMENT</a:t>
                </a:r>
                <a:endParaRPr lang="zh-CN" altLang="en-US" b="1" dirty="0">
                  <a:solidFill>
                    <a:srgbClr val="050C0A"/>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452E592C-A1A9-3A3E-5A76-8A18DA23397E}"/>
                  </a:ext>
                </a:extLst>
              </p:cNvPr>
              <p:cNvSpPr txBox="1"/>
              <p:nvPr/>
            </p:nvSpPr>
            <p:spPr>
              <a:xfrm>
                <a:off x="2278114" y="1078459"/>
                <a:ext cx="1412772" cy="369332"/>
              </a:xfrm>
              <a:prstGeom prst="rect">
                <a:avLst/>
              </a:prstGeom>
              <a:noFill/>
            </p:spPr>
            <p:txBody>
              <a:bodyPr wrap="square" rtlCol="0">
                <a:spAutoFit/>
              </a:bodyPr>
              <a:lstStyle/>
              <a:p>
                <a:r>
                  <a:rPr lang="en-US" altLang="zh-CN" b="1" dirty="0">
                    <a:solidFill>
                      <a:srgbClr val="050C0A"/>
                    </a:solidFill>
                    <a:latin typeface="微软雅黑" panose="020B0503020204020204" pitchFamily="34" charset="-122"/>
                    <a:ea typeface="微软雅黑" panose="020B0503020204020204" pitchFamily="34" charset="-122"/>
                  </a:rPr>
                  <a:t>REVIEW</a:t>
                </a:r>
                <a:endParaRPr lang="zh-CN" altLang="en-US" b="1" dirty="0">
                  <a:solidFill>
                    <a:srgbClr val="050C0A"/>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144176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室内, 桌子, 大, 梳子&#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左上"/>
          <p:cNvGrpSpPr/>
          <p:nvPr/>
        </p:nvGrpSpPr>
        <p:grpSpPr>
          <a:xfrm>
            <a:off x="332012" y="399161"/>
            <a:ext cx="3427012" cy="983162"/>
            <a:chOff x="332012" y="399161"/>
            <a:chExt cx="3427012" cy="983162"/>
          </a:xfrm>
        </p:grpSpPr>
        <p:sp>
          <p:nvSpPr>
            <p:cNvPr id="8" name="文本框 7"/>
            <p:cNvSpPr txBox="1"/>
            <p:nvPr/>
          </p:nvSpPr>
          <p:spPr>
            <a:xfrm>
              <a:off x="356089" y="768493"/>
              <a:ext cx="2696549" cy="246221"/>
            </a:xfrm>
            <a:prstGeom prst="rect">
              <a:avLst/>
            </a:prstGeom>
            <a:noFill/>
          </p:spPr>
          <p:txBody>
            <a:bodyPr wrap="square" rtlCol="0">
              <a:spAutoFit/>
            </a:bodyPr>
            <a:lstStyle/>
            <a:p>
              <a:r>
                <a:rPr lang="en-US" altLang="zh-CN" sz="1000" b="1" spc="100" dirty="0">
                  <a:latin typeface="微软雅黑" panose="020B0503020204020204" pitchFamily="34" charset="-122"/>
                </a:rPr>
                <a:t>CHAPTER 2</a:t>
              </a:r>
              <a:endParaRPr lang="zh-CN" altLang="en-US" sz="950" b="1" spc="20" dirty="0"/>
            </a:p>
          </p:txBody>
        </p:sp>
        <p:sp>
          <p:nvSpPr>
            <p:cNvPr id="9" name="文本框 8"/>
            <p:cNvSpPr txBox="1"/>
            <p:nvPr/>
          </p:nvSpPr>
          <p:spPr>
            <a:xfrm>
              <a:off x="332012" y="429939"/>
              <a:ext cx="2043405" cy="430887"/>
            </a:xfrm>
            <a:prstGeom prst="rect">
              <a:avLst/>
            </a:prstGeom>
            <a:noFill/>
          </p:spPr>
          <p:txBody>
            <a:bodyPr wrap="square" rtlCol="0">
              <a:spAutoFit/>
            </a:bodyPr>
            <a:lstStyle/>
            <a:p>
              <a:r>
                <a:rPr lang="en-US" altLang="zh-CN" sz="2200" b="1" dirty="0">
                  <a:solidFill>
                    <a:srgbClr val="050C0A"/>
                  </a:solidFill>
                  <a:latin typeface="微软雅黑" panose="020B0503020204020204" pitchFamily="34" charset="-122"/>
                  <a:ea typeface="微软雅黑" panose="020B0503020204020204" pitchFamily="34" charset="-122"/>
                  <a:cs typeface="Biome" panose="020B0502040204020203" pitchFamily="34" charset="0"/>
                </a:rPr>
                <a:t>VIRTUSL</a:t>
              </a:r>
            </a:p>
          </p:txBody>
        </p:sp>
        <p:sp>
          <p:nvSpPr>
            <p:cNvPr id="10" name="文本框 9"/>
            <p:cNvSpPr txBox="1"/>
            <p:nvPr/>
          </p:nvSpPr>
          <p:spPr>
            <a:xfrm>
              <a:off x="1530996" y="399161"/>
              <a:ext cx="1021703" cy="461665"/>
            </a:xfrm>
            <a:prstGeom prst="rect">
              <a:avLst/>
            </a:prstGeom>
            <a:noFill/>
          </p:spPr>
          <p:txBody>
            <a:bodyPr wrap="square" rtlCol="0">
              <a:spAutoFit/>
            </a:bodyPr>
            <a:lstStyle/>
            <a:p>
              <a:r>
                <a:rPr lang="en-US" altLang="zh-CN" sz="2400" b="1" dirty="0">
                  <a:solidFill>
                    <a:srgbClr val="050C0A"/>
                  </a:solidFill>
                  <a:latin typeface="微软雅黑" panose="020B0503020204020204" pitchFamily="34" charset="-122"/>
                  <a:ea typeface="微软雅黑" panose="020B0503020204020204" pitchFamily="34" charset="-122"/>
                </a:rPr>
                <a:t> </a:t>
              </a:r>
              <a:r>
                <a:rPr lang="en-US" altLang="zh-CN" sz="2200" b="1" dirty="0">
                  <a:solidFill>
                    <a:srgbClr val="050C0A"/>
                  </a:solidFill>
                  <a:latin typeface="微软雅黑" panose="020B0503020204020204" pitchFamily="34" charset="-122"/>
                  <a:ea typeface="微软雅黑" panose="020B0503020204020204" pitchFamily="34" charset="-122"/>
                </a:rPr>
                <a:t>CAT</a:t>
              </a:r>
            </a:p>
          </p:txBody>
        </p:sp>
        <p:grpSp>
          <p:nvGrpSpPr>
            <p:cNvPr id="11" name="组合 10"/>
            <p:cNvGrpSpPr/>
            <p:nvPr/>
          </p:nvGrpSpPr>
          <p:grpSpPr>
            <a:xfrm>
              <a:off x="356089" y="1012991"/>
              <a:ext cx="3402935" cy="369332"/>
              <a:chOff x="549764" y="1078459"/>
              <a:chExt cx="3402935" cy="369332"/>
            </a:xfrm>
          </p:grpSpPr>
          <p:sp>
            <p:nvSpPr>
              <p:cNvPr id="12" name="文本框 11"/>
              <p:cNvSpPr txBox="1"/>
              <p:nvPr/>
            </p:nvSpPr>
            <p:spPr>
              <a:xfrm>
                <a:off x="549764" y="1078459"/>
                <a:ext cx="2239347" cy="369332"/>
              </a:xfrm>
              <a:prstGeom prst="rect">
                <a:avLst/>
              </a:prstGeom>
              <a:noFill/>
            </p:spPr>
            <p:txBody>
              <a:bodyPr wrap="square" rtlCol="0">
                <a:spAutoFit/>
              </a:bodyPr>
              <a:lstStyle/>
              <a:p>
                <a:r>
                  <a:rPr lang="en-US" altLang="zh-CN" dirty="0">
                    <a:solidFill>
                      <a:srgbClr val="050C0A"/>
                    </a:solidFill>
                    <a:latin typeface="微软雅黑" panose="020B0503020204020204" pitchFamily="34" charset="-122"/>
                    <a:ea typeface="微软雅黑" panose="020B0503020204020204" pitchFamily="34" charset="-122"/>
                  </a:rPr>
                  <a:t>TECHNOLOGICAL</a:t>
                </a:r>
                <a:endParaRPr lang="zh-CN" altLang="en-US" b="1" dirty="0">
                  <a:solidFill>
                    <a:srgbClr val="050C0A"/>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539927" y="1078459"/>
                <a:ext cx="1412772" cy="369332"/>
              </a:xfrm>
              <a:prstGeom prst="rect">
                <a:avLst/>
              </a:prstGeom>
              <a:noFill/>
            </p:spPr>
            <p:txBody>
              <a:bodyPr wrap="square" rtlCol="0">
                <a:spAutoFit/>
              </a:bodyPr>
              <a:lstStyle/>
              <a:p>
                <a:r>
                  <a:rPr lang="en-US" altLang="zh-CN" b="1" dirty="0">
                    <a:solidFill>
                      <a:srgbClr val="050C0A"/>
                    </a:solidFill>
                    <a:latin typeface="微软雅黑" panose="020B0503020204020204" pitchFamily="34" charset="-122"/>
                    <a:ea typeface="微软雅黑" panose="020B0503020204020204" pitchFamily="34" charset="-122"/>
                  </a:rPr>
                  <a:t>ANALYSIS</a:t>
                </a:r>
                <a:endParaRPr lang="zh-CN" altLang="en-US" b="1" dirty="0">
                  <a:solidFill>
                    <a:srgbClr val="050C0A"/>
                  </a:solidFill>
                  <a:latin typeface="微软雅黑" panose="020B0503020204020204" pitchFamily="34" charset="-122"/>
                  <a:ea typeface="微软雅黑" panose="020B0503020204020204" pitchFamily="34" charset="-122"/>
                </a:endParaRPr>
              </a:p>
            </p:txBody>
          </p:sp>
        </p:grpSp>
      </p:grpSp>
      <p:grpSp>
        <p:nvGrpSpPr>
          <p:cNvPr id="14" name="右下"/>
          <p:cNvGrpSpPr/>
          <p:nvPr/>
        </p:nvGrpSpPr>
        <p:grpSpPr>
          <a:xfrm>
            <a:off x="9896475" y="5999670"/>
            <a:ext cx="2733675" cy="246221"/>
            <a:chOff x="9896475" y="5999670"/>
            <a:chExt cx="2733675" cy="246221"/>
          </a:xfrm>
        </p:grpSpPr>
        <p:cxnSp>
          <p:nvCxnSpPr>
            <p:cNvPr id="15" name="直接连接符 14"/>
            <p:cNvCxnSpPr/>
            <p:nvPr/>
          </p:nvCxnSpPr>
          <p:spPr>
            <a:xfrm>
              <a:off x="11549066" y="6124962"/>
              <a:ext cx="238125" cy="0"/>
            </a:xfrm>
            <a:prstGeom prst="line">
              <a:avLst/>
            </a:prstGeom>
            <a:ln w="41275">
              <a:solidFill>
                <a:srgbClr val="050C09"/>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9896475" y="5999670"/>
              <a:ext cx="2733675" cy="246221"/>
            </a:xfrm>
            <a:prstGeom prst="rect">
              <a:avLst/>
            </a:prstGeom>
            <a:noFill/>
          </p:spPr>
          <p:txBody>
            <a:bodyPr wrap="square" rtlCol="0">
              <a:spAutoFit/>
            </a:bodyPr>
            <a:lstStyle/>
            <a:p>
              <a:r>
                <a:rPr lang="en-US" altLang="zh-CN" sz="1000" spc="20" dirty="0"/>
                <a:t>POWERED BY </a:t>
              </a:r>
              <a:r>
                <a:rPr lang="en-US" altLang="zh-CN" sz="1000" b="1" spc="20" dirty="0"/>
                <a:t>VCAT</a:t>
              </a:r>
              <a:endParaRPr lang="zh-CN" altLang="en-US" sz="1000" b="1" spc="20" dirty="0"/>
            </a:p>
          </p:txBody>
        </p:sp>
      </p:grpSp>
      <p:cxnSp>
        <p:nvCxnSpPr>
          <p:cNvPr id="17" name="直接连接符 16"/>
          <p:cNvCxnSpPr/>
          <p:nvPr/>
        </p:nvCxnSpPr>
        <p:spPr>
          <a:xfrm flipH="1">
            <a:off x="5981700" y="3800475"/>
            <a:ext cx="6210300" cy="0"/>
          </a:xfrm>
          <a:prstGeom prst="line">
            <a:avLst/>
          </a:prstGeom>
          <a:ln w="95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511174" y="2995612"/>
            <a:ext cx="7818439" cy="665162"/>
            <a:chOff x="511174" y="2995612"/>
            <a:chExt cx="7818439" cy="665162"/>
          </a:xfrm>
        </p:grpSpPr>
        <p:sp>
          <p:nvSpPr>
            <p:cNvPr id="19" name="矩形 18"/>
            <p:cNvSpPr/>
            <p:nvPr/>
          </p:nvSpPr>
          <p:spPr>
            <a:xfrm>
              <a:off x="5981700" y="2995613"/>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981700" y="3593306"/>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270082" y="3593306"/>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270081" y="3000375"/>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790825" y="3594099"/>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1175" y="3593305"/>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11174" y="2995612"/>
              <a:ext cx="59531" cy="666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SELECTING FILE"/>
          <p:cNvSpPr txBox="1"/>
          <p:nvPr/>
        </p:nvSpPr>
        <p:spPr>
          <a:xfrm>
            <a:off x="6096000" y="3183984"/>
            <a:ext cx="2279650" cy="292388"/>
          </a:xfrm>
          <a:prstGeom prst="rect">
            <a:avLst/>
          </a:prstGeom>
          <a:noFill/>
        </p:spPr>
        <p:txBody>
          <a:bodyPr wrap="square" rtlCol="0">
            <a:spAutoFit/>
          </a:bodyPr>
          <a:lstStyle/>
          <a:p>
            <a:r>
              <a:rPr lang="en-US" altLang="zh-CN" sz="1300" b="1" spc="100" dirty="0">
                <a:latin typeface="微软雅黑" panose="020B0503020204020204" pitchFamily="34" charset="-122"/>
              </a:rPr>
              <a:t>CHAPTER 2 </a:t>
            </a:r>
            <a:r>
              <a:rPr lang="zh-CN" altLang="en-US" sz="1300" b="1" spc="100" dirty="0">
                <a:latin typeface="微软雅黑" panose="020B0503020204020204" pitchFamily="34" charset="-122"/>
              </a:rPr>
              <a:t>技术分析</a:t>
            </a:r>
            <a:endParaRPr lang="zh-CN" altLang="en-US" sz="1300" b="1" spc="1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5D1C29C8-46E5-0A0E-6CBE-18C824C6891B}"/>
              </a:ext>
            </a:extLst>
          </p:cNvPr>
          <p:cNvSpPr/>
          <p:nvPr/>
        </p:nvSpPr>
        <p:spPr>
          <a:xfrm>
            <a:off x="5974449" y="2990849"/>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AD1C29D6-5826-5846-65FB-C0D651695E6A}"/>
              </a:ext>
            </a:extLst>
          </p:cNvPr>
          <p:cNvSpPr/>
          <p:nvPr/>
        </p:nvSpPr>
        <p:spPr>
          <a:xfrm>
            <a:off x="5974449" y="3588542"/>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4559C26-EB8F-C54A-3CF2-2345864BF3C6}"/>
              </a:ext>
            </a:extLst>
          </p:cNvPr>
          <p:cNvSpPr/>
          <p:nvPr/>
        </p:nvSpPr>
        <p:spPr>
          <a:xfrm>
            <a:off x="8261746" y="359330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2196AE92-21C0-784A-6CD4-0A573F4FFE1A}"/>
              </a:ext>
            </a:extLst>
          </p:cNvPr>
          <p:cNvSpPr/>
          <p:nvPr/>
        </p:nvSpPr>
        <p:spPr>
          <a:xfrm>
            <a:off x="11444291" y="6084997"/>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70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1300"/>
                                        <p:tgtEl>
                                          <p:spTgt spid="17"/>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35" presetClass="emph" presetSubtype="0" fill="hold" grpId="1" nodeType="withEffect">
                                  <p:stCondLst>
                                    <p:cond delay="2000"/>
                                  </p:stCondLst>
                                  <p:childTnLst>
                                    <p:anim calcmode="discrete" valueType="str">
                                      <p:cBhvr>
                                        <p:cTn id="22" dur="200" fill="hold"/>
                                        <p:tgtEl>
                                          <p:spTgt spid="26"/>
                                        </p:tgtEl>
                                        <p:attrNameLst>
                                          <p:attrName>style.visibility</p:attrName>
                                        </p:attrNameLst>
                                      </p:cBhvr>
                                      <p:tavLst>
                                        <p:tav tm="0">
                                          <p:val>
                                            <p:strVal val="hidden"/>
                                          </p:val>
                                        </p:tav>
                                        <p:tav tm="50000">
                                          <p:val>
                                            <p:strVal val="visible"/>
                                          </p:val>
                                        </p:tav>
                                      </p:tavLst>
                                    </p:anim>
                                  </p:childTnLst>
                                </p:cTn>
                              </p:par>
                              <p:par>
                                <p:cTn id="23" presetID="35" presetClass="emph" presetSubtype="0" fill="hold" grpId="2" nodeType="withEffect">
                                  <p:stCondLst>
                                    <p:cond delay="2200"/>
                                  </p:stCondLst>
                                  <p:childTnLst>
                                    <p:anim calcmode="discrete" valueType="str">
                                      <p:cBhvr>
                                        <p:cTn id="24" dur="2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6" grpId="2"/>
      <p:bldP spid="3" grpId="0" animBg="1"/>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86767" y="2755471"/>
            <a:ext cx="3150544" cy="14912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2663825" y="-24765"/>
            <a:ext cx="6910705" cy="69297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20975" y="-40005"/>
            <a:ext cx="6882130" cy="6896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555814" y="3145882"/>
            <a:ext cx="3212450" cy="710451"/>
          </a:xfrm>
          <a:prstGeom prst="rect">
            <a:avLst/>
          </a:prstGeom>
          <a:noFill/>
        </p:spPr>
        <p:txBody>
          <a:bodyPr wrap="square" lIns="46990" tIns="46990" rIns="46990" bIns="46990" rtlCol="0" anchor="ctr" anchorCtr="0">
            <a:spAutoFit/>
          </a:bodyPr>
          <a:lstStyle/>
          <a:p>
            <a:pPr algn="ctr"/>
            <a:r>
              <a:rPr lang="zh-CN" altLang="en-US" sz="4000" b="1" dirty="0">
                <a:solidFill>
                  <a:schemeClr val="bg1"/>
                </a:solidFill>
                <a:latin typeface="Source Han Sans Bold"/>
              </a:rPr>
              <a:t>技术架构</a:t>
            </a:r>
            <a:endParaRPr lang="en-US" altLang="zh-CN" sz="4000" b="1" dirty="0">
              <a:solidFill>
                <a:schemeClr val="bg1"/>
              </a:solidFill>
              <a:latin typeface="Source Han Sans Bold"/>
            </a:endParaRPr>
          </a:p>
        </p:txBody>
      </p:sp>
      <p:sp>
        <p:nvSpPr>
          <p:cNvPr id="34" name="矩形 33"/>
          <p:cNvSpPr/>
          <p:nvPr/>
        </p:nvSpPr>
        <p:spPr>
          <a:xfrm>
            <a:off x="12327890" y="430085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742565" y="-36576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2" name="文本框 1">
            <a:extLst>
              <a:ext uri="{FF2B5EF4-FFF2-40B4-BE49-F238E27FC236}">
                <a16:creationId xmlns:a16="http://schemas.microsoft.com/office/drawing/2014/main" id="{EA0FD87A-3B22-842E-8D93-C13E1712C24F}"/>
              </a:ext>
            </a:extLst>
          </p:cNvPr>
          <p:cNvSpPr txBox="1"/>
          <p:nvPr/>
        </p:nvSpPr>
        <p:spPr>
          <a:xfrm>
            <a:off x="4768166" y="494882"/>
            <a:ext cx="2787746" cy="710451"/>
          </a:xfrm>
          <a:prstGeom prst="rect">
            <a:avLst/>
          </a:prstGeom>
          <a:noFill/>
        </p:spPr>
        <p:txBody>
          <a:bodyPr wrap="square" lIns="46990" tIns="46990" rIns="46990" bIns="46990" rtlCol="0" anchor="ctr" anchorCtr="0">
            <a:spAutoFit/>
          </a:bodyPr>
          <a:lstStyle/>
          <a:p>
            <a:pPr algn="ctr"/>
            <a:r>
              <a:rPr lang="en-US" altLang="zh-CN" sz="4000" b="1" dirty="0">
                <a:latin typeface="Novecento wide Bold" panose="00000805000000000000" pitchFamily="50" charset="0"/>
              </a:rPr>
              <a:t>REACT</a:t>
            </a:r>
          </a:p>
        </p:txBody>
      </p:sp>
      <p:sp>
        <p:nvSpPr>
          <p:cNvPr id="3" name="文本框 2">
            <a:extLst>
              <a:ext uri="{FF2B5EF4-FFF2-40B4-BE49-F238E27FC236}">
                <a16:creationId xmlns:a16="http://schemas.microsoft.com/office/drawing/2014/main" id="{503053D1-807F-0CA9-FC10-7E5A9B947076}"/>
              </a:ext>
            </a:extLst>
          </p:cNvPr>
          <p:cNvSpPr txBox="1"/>
          <p:nvPr/>
        </p:nvSpPr>
        <p:spPr>
          <a:xfrm>
            <a:off x="702654" y="3114188"/>
            <a:ext cx="2787746" cy="710451"/>
          </a:xfrm>
          <a:prstGeom prst="rect">
            <a:avLst/>
          </a:prstGeom>
          <a:noFill/>
        </p:spPr>
        <p:txBody>
          <a:bodyPr wrap="square" lIns="46990" tIns="46990" rIns="46990" bIns="46990" rtlCol="0" anchor="ctr" anchorCtr="0">
            <a:spAutoFit/>
          </a:bodyPr>
          <a:lstStyle/>
          <a:p>
            <a:pPr algn="ctr"/>
            <a:r>
              <a:rPr lang="en-US" altLang="zh-CN" sz="4000" b="1" dirty="0">
                <a:latin typeface="Novecento wide Bold" panose="00000805000000000000" pitchFamily="50" charset="0"/>
              </a:rPr>
              <a:t>MYSQL</a:t>
            </a:r>
          </a:p>
        </p:txBody>
      </p:sp>
      <p:sp>
        <p:nvSpPr>
          <p:cNvPr id="4" name="文本框 3">
            <a:extLst>
              <a:ext uri="{FF2B5EF4-FFF2-40B4-BE49-F238E27FC236}">
                <a16:creationId xmlns:a16="http://schemas.microsoft.com/office/drawing/2014/main" id="{EC8B7A06-C16B-1894-6A68-A3F5E93B4BE0}"/>
              </a:ext>
            </a:extLst>
          </p:cNvPr>
          <p:cNvSpPr txBox="1"/>
          <p:nvPr/>
        </p:nvSpPr>
        <p:spPr>
          <a:xfrm>
            <a:off x="4782454" y="1045312"/>
            <a:ext cx="2787746" cy="710451"/>
          </a:xfrm>
          <a:prstGeom prst="rect">
            <a:avLst/>
          </a:prstGeom>
          <a:noFill/>
        </p:spPr>
        <p:txBody>
          <a:bodyPr wrap="square" lIns="46990" tIns="46990" rIns="46990" bIns="46990" rtlCol="0" anchor="ctr" anchorCtr="0">
            <a:spAutoFit/>
          </a:bodyPr>
          <a:lstStyle/>
          <a:p>
            <a:pPr algn="ctr"/>
            <a:r>
              <a:rPr lang="en-US" altLang="zh-CN" sz="4000" b="1" dirty="0">
                <a:latin typeface="Novecento wide Bold" panose="00000805000000000000" pitchFamily="50" charset="0"/>
              </a:rPr>
              <a:t>django</a:t>
            </a:r>
          </a:p>
        </p:txBody>
      </p:sp>
      <p:sp>
        <p:nvSpPr>
          <p:cNvPr id="5" name="文本框 4">
            <a:extLst>
              <a:ext uri="{FF2B5EF4-FFF2-40B4-BE49-F238E27FC236}">
                <a16:creationId xmlns:a16="http://schemas.microsoft.com/office/drawing/2014/main" id="{F0D9FB82-CF0D-CC09-4E5C-E1979BFFF8A3}"/>
              </a:ext>
            </a:extLst>
          </p:cNvPr>
          <p:cNvSpPr txBox="1"/>
          <p:nvPr/>
        </p:nvSpPr>
        <p:spPr>
          <a:xfrm>
            <a:off x="4356316" y="5276290"/>
            <a:ext cx="3611447" cy="1326004"/>
          </a:xfrm>
          <a:prstGeom prst="rect">
            <a:avLst/>
          </a:prstGeom>
          <a:noFill/>
        </p:spPr>
        <p:txBody>
          <a:bodyPr wrap="square" lIns="46990" tIns="46990" rIns="46990" bIns="46990" rtlCol="0" anchor="ctr" anchorCtr="0">
            <a:spAutoFit/>
          </a:bodyPr>
          <a:lstStyle/>
          <a:p>
            <a:pPr algn="ctr"/>
            <a:r>
              <a:rPr lang="en-US" altLang="zh-CN" sz="4000" b="1" dirty="0">
                <a:latin typeface="Novecento wide Bold" panose="00000805000000000000" pitchFamily="50" charset="0"/>
              </a:rPr>
              <a:t>LangChain</a:t>
            </a:r>
          </a:p>
          <a:p>
            <a:pPr algn="ctr"/>
            <a:r>
              <a:rPr lang="en-US" altLang="zh-CN" sz="4000" b="1" dirty="0">
                <a:latin typeface="Novecento wide Bold" panose="00000805000000000000" pitchFamily="50" charset="0"/>
              </a:rPr>
              <a:t>ChatGLM</a:t>
            </a:r>
          </a:p>
        </p:txBody>
      </p:sp>
      <p:sp>
        <p:nvSpPr>
          <p:cNvPr id="6" name="文本框 5">
            <a:extLst>
              <a:ext uri="{FF2B5EF4-FFF2-40B4-BE49-F238E27FC236}">
                <a16:creationId xmlns:a16="http://schemas.microsoft.com/office/drawing/2014/main" id="{8E140619-F722-614B-F9F9-0903CF899E4C}"/>
              </a:ext>
            </a:extLst>
          </p:cNvPr>
          <p:cNvSpPr txBox="1"/>
          <p:nvPr/>
        </p:nvSpPr>
        <p:spPr>
          <a:xfrm>
            <a:off x="8436954" y="3114188"/>
            <a:ext cx="2787746" cy="710451"/>
          </a:xfrm>
          <a:prstGeom prst="rect">
            <a:avLst/>
          </a:prstGeom>
          <a:noFill/>
        </p:spPr>
        <p:txBody>
          <a:bodyPr wrap="square" lIns="46990" tIns="46990" rIns="46990" bIns="46990" rtlCol="0" anchor="ctr" anchorCtr="0">
            <a:spAutoFit/>
          </a:bodyPr>
          <a:lstStyle/>
          <a:p>
            <a:pPr algn="ctr"/>
            <a:r>
              <a:rPr lang="en-US" altLang="zh-CN" sz="4000" b="1" dirty="0">
                <a:latin typeface="Novecento wide Bold" panose="00000805000000000000" pitchFamily="50" charset="0"/>
              </a:rPr>
              <a:t>WECHAT</a:t>
            </a:r>
          </a:p>
        </p:txBody>
      </p:sp>
    </p:spTree>
    <p:extLst>
      <p:ext uri="{BB962C8B-B14F-4D97-AF65-F5344CB8AC3E}">
        <p14:creationId xmlns:p14="http://schemas.microsoft.com/office/powerpoint/2010/main" val="33158024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a:extLst>
              <a:ext uri="{FF2B5EF4-FFF2-40B4-BE49-F238E27FC236}">
                <a16:creationId xmlns:a16="http://schemas.microsoft.com/office/drawing/2014/main" id="{6F056FA5-7A2B-386D-4852-5F0AEA5DAB88}"/>
              </a:ext>
            </a:extLst>
          </p:cNvPr>
          <p:cNvPicPr>
            <a:picLocks noChangeAspect="1"/>
          </p:cNvPicPr>
          <p:nvPr/>
        </p:nvPicPr>
        <p:blipFill>
          <a:blip r:embed="rId2"/>
          <a:stretch>
            <a:fillRect/>
          </a:stretch>
        </p:blipFill>
        <p:spPr>
          <a:xfrm>
            <a:off x="3088969" y="570036"/>
            <a:ext cx="8547815" cy="5755648"/>
          </a:xfrm>
          <a:prstGeom prst="rect">
            <a:avLst/>
          </a:prstGeom>
          <a:effectLst>
            <a:softEdge rad="127000"/>
          </a:effectLst>
          <a:scene3d>
            <a:camera prst="perspectiveLeft"/>
            <a:lightRig rig="threePt" dir="t"/>
          </a:scene3d>
        </p:spPr>
      </p:pic>
      <p:cxnSp>
        <p:nvCxnSpPr>
          <p:cNvPr id="12" name="直接连接符 11"/>
          <p:cNvCxnSpPr/>
          <p:nvPr/>
        </p:nvCxnSpPr>
        <p:spPr>
          <a:xfrm flipH="1">
            <a:off x="1691005" y="-119063"/>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536065" y="1693227"/>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395" y="2335847"/>
            <a:ext cx="271208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6" name="文本框 15"/>
          <p:cNvSpPr txBox="1"/>
          <p:nvPr/>
        </p:nvSpPr>
        <p:spPr>
          <a:xfrm>
            <a:off x="-426097" y="2754312"/>
            <a:ext cx="4213225" cy="1326004"/>
          </a:xfrm>
          <a:prstGeom prst="rect">
            <a:avLst/>
          </a:prstGeom>
          <a:noFill/>
        </p:spPr>
        <p:txBody>
          <a:bodyPr wrap="square" lIns="46990" tIns="46990" rIns="46990" bIns="46990" rtlCol="0" anchor="ctr" anchorCtr="0">
            <a:spAutoFit/>
          </a:bodyPr>
          <a:lstStyle/>
          <a:p>
            <a:pPr algn="ctr"/>
            <a:r>
              <a:rPr lang="zh-CN" altLang="en-US" sz="4000" b="1" dirty="0">
                <a:solidFill>
                  <a:schemeClr val="bg1"/>
                </a:solidFill>
                <a:latin typeface="Novecento wide Bold" panose="00000805000000000000" charset="0"/>
                <a:cs typeface="Novecento wide Bold" panose="00000805000000000000" charset="0"/>
              </a:rPr>
              <a:t>服务器</a:t>
            </a:r>
            <a:endParaRPr lang="en-US" altLang="zh-CN" sz="4000" b="1" dirty="0">
              <a:solidFill>
                <a:schemeClr val="bg1"/>
              </a:solidFill>
              <a:latin typeface="Novecento wide Bold" panose="00000805000000000000" charset="0"/>
              <a:cs typeface="Novecento wide Bold" panose="00000805000000000000" charset="0"/>
            </a:endParaRPr>
          </a:p>
          <a:p>
            <a:pPr algn="ctr"/>
            <a:r>
              <a:rPr lang="zh-CN" altLang="en-US" sz="4000" b="1" dirty="0">
                <a:solidFill>
                  <a:schemeClr val="bg1"/>
                </a:solidFill>
                <a:latin typeface="Novecento wide Bold" panose="00000805000000000000" charset="0"/>
                <a:cs typeface="Novecento wide Bold" panose="00000805000000000000" charset="0"/>
              </a:rPr>
              <a:t>部署</a:t>
            </a:r>
            <a:endParaRPr lang="en-US" altLang="zh-CN" sz="4000" b="1" dirty="0">
              <a:solidFill>
                <a:schemeClr val="bg1"/>
              </a:solidFill>
              <a:latin typeface="Novecento wide Bold" panose="00000805000000000000" charset="0"/>
              <a:cs typeface="Novecento wide Bold" panose="00000805000000000000" charset="0"/>
            </a:endParaRPr>
          </a:p>
        </p:txBody>
      </p:sp>
      <p:sp>
        <p:nvSpPr>
          <p:cNvPr id="5" name="矩形 4"/>
          <p:cNvSpPr/>
          <p:nvPr/>
        </p:nvSpPr>
        <p:spPr>
          <a:xfrm>
            <a:off x="11134090" y="6541915"/>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631825" y="2188527"/>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29615" y="2135187"/>
            <a:ext cx="950901" cy="338554"/>
          </a:xfrm>
          <a:prstGeom prst="rect">
            <a:avLst/>
          </a:prstGeom>
          <a:noFill/>
        </p:spPr>
        <p:txBody>
          <a:bodyPr wrap="none" rtlCol="0">
            <a:spAutoFit/>
          </a:bodyPr>
          <a:lstStyle/>
          <a:p>
            <a:r>
              <a:rPr lang="en-US" altLang="zh-CN" sz="1600" dirty="0">
                <a:latin typeface="Novecento wide Medium" panose="00000605000000000000" charset="0"/>
                <a:cs typeface="Novecento wide Medium" panose="00000605000000000000" charset="0"/>
              </a:rPr>
              <a:t>Section 1</a:t>
            </a:r>
          </a:p>
        </p:txBody>
      </p:sp>
      <p:sp>
        <p:nvSpPr>
          <p:cNvPr id="10" name="椭圆 9"/>
          <p:cNvSpPr/>
          <p:nvPr/>
        </p:nvSpPr>
        <p:spPr>
          <a:xfrm>
            <a:off x="2759075" y="2424747"/>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2017395" cy="246221"/>
          </a:xfrm>
          <a:prstGeom prst="rect">
            <a:avLst/>
          </a:prstGeom>
          <a:noFill/>
        </p:spPr>
        <p:txBody>
          <a:bodyPr wrap="square" rtlCol="0">
            <a:spAutoFit/>
          </a:bodyPr>
          <a:lstStyle/>
          <a:p>
            <a:r>
              <a:rPr lang="en-US" altLang="zh-CN" sz="1000" dirty="0">
                <a:latin typeface="Novecento wide Bold" panose="00000805000000000000" charset="0"/>
                <a:cs typeface="Novecento wide Bold" panose="00000805000000000000" charset="0"/>
              </a:rPr>
              <a:t>server architecture</a:t>
            </a:r>
          </a:p>
        </p:txBody>
      </p:sp>
      <p:sp>
        <p:nvSpPr>
          <p:cNvPr id="28" name="椭圆 27"/>
          <p:cNvSpPr/>
          <p:nvPr/>
        </p:nvSpPr>
        <p:spPr>
          <a:xfrm>
            <a:off x="10920822" y="389617"/>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1130372" y="389617"/>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343225" y="389617"/>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552775" y="389617"/>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762325" y="389617"/>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1216097" y="432480"/>
            <a:ext cx="127128"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 name="文本框 10"/>
          <p:cNvSpPr txBox="1"/>
          <p:nvPr/>
        </p:nvSpPr>
        <p:spPr>
          <a:xfrm>
            <a:off x="12465685" y="2940050"/>
            <a:ext cx="2882265" cy="1753235"/>
          </a:xfrm>
          <a:prstGeom prst="rect">
            <a:avLst/>
          </a:prstGeom>
          <a:noFill/>
        </p:spPr>
        <p:txBody>
          <a:bodyPr wrap="none" rtlCol="0">
            <a:spAutoFit/>
          </a:bodyPr>
          <a:lstStyle/>
          <a:p>
            <a:pPr algn="l"/>
            <a:r>
              <a:rPr lang="zh-CN" altLang="en-US" dirty="0">
                <a:highlight>
                  <a:srgbClr val="FFFF00"/>
                </a:highlight>
              </a:rPr>
              <a:t>建议内容：人物介绍</a:t>
            </a:r>
          </a:p>
          <a:p>
            <a:pPr algn="l"/>
            <a:endParaRPr lang="zh-CN" altLang="en-US" dirty="0">
              <a:highlight>
                <a:srgbClr val="FFFF00"/>
              </a:highlight>
            </a:endParaRPr>
          </a:p>
          <a:p>
            <a:pPr algn="l"/>
            <a:r>
              <a:rPr lang="zh-CN" altLang="en-US" dirty="0">
                <a:highlight>
                  <a:srgbClr val="FFFF00"/>
                </a:highlight>
                <a:sym typeface="+mn-ea"/>
              </a:rPr>
              <a:t>英文字体：Novecento wide </a:t>
            </a:r>
            <a:br>
              <a:rPr lang="zh-CN" altLang="en-US" dirty="0">
                <a:highlight>
                  <a:srgbClr val="FFFF00"/>
                </a:highlight>
                <a:sym typeface="+mn-ea"/>
              </a:rPr>
            </a:br>
            <a:r>
              <a:rPr lang="zh-CN" altLang="en-US" dirty="0">
                <a:highlight>
                  <a:srgbClr val="FFFF00"/>
                </a:highlight>
                <a:sym typeface="+mn-ea"/>
              </a:rPr>
              <a:t>中文字体：思源黑体</a:t>
            </a:r>
            <a:br>
              <a:rPr lang="zh-CN" altLang="en-US" dirty="0">
                <a:highlight>
                  <a:srgbClr val="FFFF00"/>
                </a:highlight>
                <a:sym typeface="+mn-ea"/>
              </a:rPr>
            </a:br>
            <a:br>
              <a:rPr lang="zh-CN" altLang="en-US" dirty="0">
                <a:highlight>
                  <a:srgbClr val="FFFF00"/>
                </a:highlight>
                <a:sym typeface="+mn-ea"/>
              </a:rPr>
            </a:br>
            <a:endParaRPr lang="en-US" altLang="zh-CN" dirty="0">
              <a:highlight>
                <a:srgbClr val="FFFF00"/>
              </a:highlight>
              <a:sym typeface="+mn-ea"/>
            </a:endParaRPr>
          </a:p>
        </p:txBody>
      </p:sp>
      <p:sp>
        <p:nvSpPr>
          <p:cNvPr id="13" name="文本框 12"/>
          <p:cNvSpPr txBox="1"/>
          <p:nvPr/>
        </p:nvSpPr>
        <p:spPr>
          <a:xfrm>
            <a:off x="-125730" y="846137"/>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grpSp>
        <p:nvGrpSpPr>
          <p:cNvPr id="22" name="左上">
            <a:extLst>
              <a:ext uri="{FF2B5EF4-FFF2-40B4-BE49-F238E27FC236}">
                <a16:creationId xmlns:a16="http://schemas.microsoft.com/office/drawing/2014/main" id="{33405B74-F316-A845-7C28-13FD11BF043D}"/>
              </a:ext>
            </a:extLst>
          </p:cNvPr>
          <p:cNvGrpSpPr/>
          <p:nvPr/>
        </p:nvGrpSpPr>
        <p:grpSpPr>
          <a:xfrm>
            <a:off x="225332" y="230006"/>
            <a:ext cx="3427012" cy="983162"/>
            <a:chOff x="332012" y="399161"/>
            <a:chExt cx="3427012" cy="983162"/>
          </a:xfrm>
        </p:grpSpPr>
        <p:sp>
          <p:nvSpPr>
            <p:cNvPr id="27" name="文本框 26">
              <a:extLst>
                <a:ext uri="{FF2B5EF4-FFF2-40B4-BE49-F238E27FC236}">
                  <a16:creationId xmlns:a16="http://schemas.microsoft.com/office/drawing/2014/main" id="{024F54BD-ED60-994A-969F-D9DDC4544EF2}"/>
                </a:ext>
              </a:extLst>
            </p:cNvPr>
            <p:cNvSpPr txBox="1"/>
            <p:nvPr/>
          </p:nvSpPr>
          <p:spPr>
            <a:xfrm>
              <a:off x="356089" y="768493"/>
              <a:ext cx="2696549" cy="246221"/>
            </a:xfrm>
            <a:prstGeom prst="rect">
              <a:avLst/>
            </a:prstGeom>
            <a:noFill/>
          </p:spPr>
          <p:txBody>
            <a:bodyPr wrap="square" rtlCol="0">
              <a:spAutoFit/>
            </a:bodyPr>
            <a:lstStyle/>
            <a:p>
              <a:r>
                <a:rPr lang="en-US" altLang="zh-CN" sz="1000" b="1" spc="100" dirty="0">
                  <a:latin typeface="微软雅黑" panose="020B0503020204020204" pitchFamily="34" charset="-122"/>
                </a:rPr>
                <a:t>CHAPTER 2</a:t>
              </a:r>
              <a:endParaRPr lang="zh-CN" altLang="en-US" sz="950" b="1" spc="20" dirty="0"/>
            </a:p>
          </p:txBody>
        </p:sp>
        <p:sp>
          <p:nvSpPr>
            <p:cNvPr id="36" name="文本框 35">
              <a:extLst>
                <a:ext uri="{FF2B5EF4-FFF2-40B4-BE49-F238E27FC236}">
                  <a16:creationId xmlns:a16="http://schemas.microsoft.com/office/drawing/2014/main" id="{BB0BA00A-C471-9E80-373B-2F80900C4C38}"/>
                </a:ext>
              </a:extLst>
            </p:cNvPr>
            <p:cNvSpPr txBox="1"/>
            <p:nvPr/>
          </p:nvSpPr>
          <p:spPr>
            <a:xfrm>
              <a:off x="332012" y="429939"/>
              <a:ext cx="2043405" cy="430887"/>
            </a:xfrm>
            <a:prstGeom prst="rect">
              <a:avLst/>
            </a:prstGeom>
            <a:noFill/>
          </p:spPr>
          <p:txBody>
            <a:bodyPr wrap="square" rtlCol="0">
              <a:spAutoFit/>
            </a:bodyPr>
            <a:lstStyle/>
            <a:p>
              <a:r>
                <a:rPr lang="en-US" altLang="zh-CN" sz="2200" b="1" dirty="0">
                  <a:solidFill>
                    <a:srgbClr val="050C0A"/>
                  </a:solidFill>
                  <a:latin typeface="微软雅黑" panose="020B0503020204020204" pitchFamily="34" charset="-122"/>
                  <a:ea typeface="微软雅黑" panose="020B0503020204020204" pitchFamily="34" charset="-122"/>
                  <a:cs typeface="Biome" panose="020B0502040204020203" pitchFamily="34" charset="0"/>
                </a:rPr>
                <a:t>VIRTUSL</a:t>
              </a:r>
            </a:p>
          </p:txBody>
        </p:sp>
        <p:sp>
          <p:nvSpPr>
            <p:cNvPr id="37" name="文本框 36">
              <a:extLst>
                <a:ext uri="{FF2B5EF4-FFF2-40B4-BE49-F238E27FC236}">
                  <a16:creationId xmlns:a16="http://schemas.microsoft.com/office/drawing/2014/main" id="{1E108939-FDD9-72CE-63A3-5E93ED07AEE1}"/>
                </a:ext>
              </a:extLst>
            </p:cNvPr>
            <p:cNvSpPr txBox="1"/>
            <p:nvPr/>
          </p:nvSpPr>
          <p:spPr>
            <a:xfrm>
              <a:off x="1530996" y="399161"/>
              <a:ext cx="1021703" cy="461665"/>
            </a:xfrm>
            <a:prstGeom prst="rect">
              <a:avLst/>
            </a:prstGeom>
            <a:noFill/>
          </p:spPr>
          <p:txBody>
            <a:bodyPr wrap="square" rtlCol="0">
              <a:spAutoFit/>
            </a:bodyPr>
            <a:lstStyle/>
            <a:p>
              <a:r>
                <a:rPr lang="en-US" altLang="zh-CN" sz="2400" b="1" dirty="0">
                  <a:solidFill>
                    <a:srgbClr val="050C0A"/>
                  </a:solidFill>
                  <a:latin typeface="微软雅黑" panose="020B0503020204020204" pitchFamily="34" charset="-122"/>
                  <a:ea typeface="微软雅黑" panose="020B0503020204020204" pitchFamily="34" charset="-122"/>
                </a:rPr>
                <a:t> </a:t>
              </a:r>
              <a:r>
                <a:rPr lang="en-US" altLang="zh-CN" sz="2200" b="1" dirty="0">
                  <a:solidFill>
                    <a:srgbClr val="050C0A"/>
                  </a:solidFill>
                  <a:latin typeface="微软雅黑" panose="020B0503020204020204" pitchFamily="34" charset="-122"/>
                  <a:ea typeface="微软雅黑" panose="020B0503020204020204" pitchFamily="34" charset="-122"/>
                </a:rPr>
                <a:t>CAT</a:t>
              </a:r>
            </a:p>
          </p:txBody>
        </p:sp>
        <p:grpSp>
          <p:nvGrpSpPr>
            <p:cNvPr id="38" name="组合 37">
              <a:extLst>
                <a:ext uri="{FF2B5EF4-FFF2-40B4-BE49-F238E27FC236}">
                  <a16:creationId xmlns:a16="http://schemas.microsoft.com/office/drawing/2014/main" id="{41BD7D0E-37EF-7832-9387-F7AD29A913E4}"/>
                </a:ext>
              </a:extLst>
            </p:cNvPr>
            <p:cNvGrpSpPr/>
            <p:nvPr/>
          </p:nvGrpSpPr>
          <p:grpSpPr>
            <a:xfrm>
              <a:off x="356089" y="1012991"/>
              <a:ext cx="3402935" cy="369332"/>
              <a:chOff x="549764" y="1078459"/>
              <a:chExt cx="3402935" cy="369332"/>
            </a:xfrm>
          </p:grpSpPr>
          <p:sp>
            <p:nvSpPr>
              <p:cNvPr id="39" name="文本框 38">
                <a:extLst>
                  <a:ext uri="{FF2B5EF4-FFF2-40B4-BE49-F238E27FC236}">
                    <a16:creationId xmlns:a16="http://schemas.microsoft.com/office/drawing/2014/main" id="{4C2A70CE-F039-5936-81D8-27F11435F16A}"/>
                  </a:ext>
                </a:extLst>
              </p:cNvPr>
              <p:cNvSpPr txBox="1"/>
              <p:nvPr/>
            </p:nvSpPr>
            <p:spPr>
              <a:xfrm>
                <a:off x="549764" y="1078459"/>
                <a:ext cx="2239347" cy="369332"/>
              </a:xfrm>
              <a:prstGeom prst="rect">
                <a:avLst/>
              </a:prstGeom>
              <a:noFill/>
            </p:spPr>
            <p:txBody>
              <a:bodyPr wrap="square" rtlCol="0">
                <a:spAutoFit/>
              </a:bodyPr>
              <a:lstStyle/>
              <a:p>
                <a:r>
                  <a:rPr lang="en-US" altLang="zh-CN" dirty="0">
                    <a:solidFill>
                      <a:srgbClr val="050C0A"/>
                    </a:solidFill>
                    <a:latin typeface="微软雅黑" panose="020B0503020204020204" pitchFamily="34" charset="-122"/>
                    <a:ea typeface="微软雅黑" panose="020B0503020204020204" pitchFamily="34" charset="-122"/>
                  </a:rPr>
                  <a:t>TECHNOLOGICAL</a:t>
                </a:r>
                <a:endParaRPr lang="zh-CN" altLang="en-US" b="1" dirty="0">
                  <a:solidFill>
                    <a:srgbClr val="050C0A"/>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3AC0FDDF-FA38-27F5-94C6-94CBAE0EF211}"/>
                  </a:ext>
                </a:extLst>
              </p:cNvPr>
              <p:cNvSpPr txBox="1"/>
              <p:nvPr/>
            </p:nvSpPr>
            <p:spPr>
              <a:xfrm>
                <a:off x="2539927" y="1078459"/>
                <a:ext cx="1412772" cy="369332"/>
              </a:xfrm>
              <a:prstGeom prst="rect">
                <a:avLst/>
              </a:prstGeom>
              <a:noFill/>
            </p:spPr>
            <p:txBody>
              <a:bodyPr wrap="square" rtlCol="0">
                <a:spAutoFit/>
              </a:bodyPr>
              <a:lstStyle/>
              <a:p>
                <a:r>
                  <a:rPr lang="en-US" altLang="zh-CN" b="1" dirty="0">
                    <a:solidFill>
                      <a:srgbClr val="050C0A"/>
                    </a:solidFill>
                    <a:latin typeface="微软雅黑" panose="020B0503020204020204" pitchFamily="34" charset="-122"/>
                    <a:ea typeface="微软雅黑" panose="020B0503020204020204" pitchFamily="34" charset="-122"/>
                  </a:rPr>
                  <a:t>ANALYSIS</a:t>
                </a:r>
                <a:endParaRPr lang="zh-CN" altLang="en-US" b="1" dirty="0">
                  <a:solidFill>
                    <a:srgbClr val="050C0A"/>
                  </a:solidFill>
                  <a:latin typeface="微软雅黑" panose="020B0503020204020204" pitchFamily="34" charset="-122"/>
                  <a:ea typeface="微软雅黑" panose="020B0503020204020204" pitchFamily="34" charset="-122"/>
                </a:endParaRPr>
              </a:p>
            </p:txBody>
          </p:sp>
        </p:grpSp>
      </p:grpSp>
      <p:sp>
        <p:nvSpPr>
          <p:cNvPr id="44" name="副标题 2">
            <a:extLst>
              <a:ext uri="{FF2B5EF4-FFF2-40B4-BE49-F238E27FC236}">
                <a16:creationId xmlns:a16="http://schemas.microsoft.com/office/drawing/2014/main" id="{2FD87F03-8A94-BBE7-650A-AE7BFF41C105}"/>
              </a:ext>
            </a:extLst>
          </p:cNvPr>
          <p:cNvSpPr txBox="1">
            <a:spLocks/>
          </p:cNvSpPr>
          <p:nvPr/>
        </p:nvSpPr>
        <p:spPr>
          <a:xfrm>
            <a:off x="8639810" y="6449523"/>
            <a:ext cx="3266440" cy="260350"/>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spc="20"/>
              <a:t>POWERED BY </a:t>
            </a:r>
            <a:r>
              <a:rPr lang="en-US" altLang="zh-CN" sz="1200" b="1" spc="20"/>
              <a:t>VCAT</a:t>
            </a:r>
            <a:endParaRPr lang="zh-CN" altLang="en-US" sz="1200" b="1" spc="20" dirty="0"/>
          </a:p>
        </p:txBody>
      </p:sp>
      <p:sp>
        <p:nvSpPr>
          <p:cNvPr id="46" name="矩形 45">
            <a:extLst>
              <a:ext uri="{FF2B5EF4-FFF2-40B4-BE49-F238E27FC236}">
                <a16:creationId xmlns:a16="http://schemas.microsoft.com/office/drawing/2014/main" id="{ED97CD26-55AE-271A-91AE-0317AA089347}"/>
              </a:ext>
            </a:extLst>
          </p:cNvPr>
          <p:cNvSpPr/>
          <p:nvPr/>
        </p:nvSpPr>
        <p:spPr>
          <a:xfrm>
            <a:off x="8409653" y="2221706"/>
            <a:ext cx="307182" cy="1738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7B941FD4-FE62-1500-87B7-B58A70624341}"/>
              </a:ext>
            </a:extLst>
          </p:cNvPr>
          <p:cNvSpPr txBox="1"/>
          <p:nvPr/>
        </p:nvSpPr>
        <p:spPr>
          <a:xfrm>
            <a:off x="8295988" y="2135187"/>
            <a:ext cx="792480" cy="307777"/>
          </a:xfrm>
          <a:prstGeom prst="rect">
            <a:avLst/>
          </a:prstGeom>
          <a:noFill/>
        </p:spPr>
        <p:txBody>
          <a:bodyPr wrap="square" rtlCol="0">
            <a:spAutoFit/>
          </a:bodyPr>
          <a:lstStyle/>
          <a:p>
            <a:r>
              <a:rPr lang="en-US" altLang="zh-CN" sz="1400" dirty="0">
                <a:solidFill>
                  <a:srgbClr val="FF0000"/>
                </a:solidFill>
                <a:latin typeface="Novecento wide Bold" panose="00000805000000000000" pitchFamily="50" charset="0"/>
              </a:rPr>
              <a:t>frp</a:t>
            </a:r>
            <a:endParaRPr lang="zh-CN" altLang="en-US" sz="1400" dirty="0">
              <a:solidFill>
                <a:srgbClr val="FF0000"/>
              </a:solidFill>
              <a:latin typeface="Novecento wide Bold" panose="00000805000000000000" pitchFamily="50" charset="0"/>
            </a:endParaRPr>
          </a:p>
        </p:txBody>
      </p:sp>
    </p:spTree>
    <p:extLst>
      <p:ext uri="{BB962C8B-B14F-4D97-AF65-F5344CB8AC3E}">
        <p14:creationId xmlns:p14="http://schemas.microsoft.com/office/powerpoint/2010/main" val="4142089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EFA9717B-9D70-437A-9218-07C122C3FA71}"/>
              </a:ext>
            </a:extLst>
          </p:cNvPr>
          <p:cNvPicPr>
            <a:picLocks noChangeAspect="1"/>
          </p:cNvPicPr>
          <p:nvPr/>
        </p:nvPicPr>
        <p:blipFill>
          <a:blip r:embed="rId3"/>
          <a:stretch>
            <a:fillRect/>
          </a:stretch>
        </p:blipFill>
        <p:spPr>
          <a:xfrm>
            <a:off x="3192928" y="429956"/>
            <a:ext cx="8483886" cy="5935125"/>
          </a:xfrm>
          <a:prstGeom prst="rect">
            <a:avLst/>
          </a:prstGeom>
          <a:ln>
            <a:solidFill>
              <a:schemeClr val="bg1"/>
            </a:solidFill>
          </a:ln>
          <a:effectLst>
            <a:softEdge rad="127000"/>
          </a:effectLst>
          <a:scene3d>
            <a:camera prst="perspectiveLeft"/>
            <a:lightRig rig="threePt" dir="t"/>
          </a:scene3d>
        </p:spPr>
      </p:pic>
      <p:cxnSp>
        <p:nvCxnSpPr>
          <p:cNvPr id="12" name="直接连接符 11"/>
          <p:cNvCxnSpPr/>
          <p:nvPr/>
        </p:nvCxnSpPr>
        <p:spPr>
          <a:xfrm flipH="1">
            <a:off x="2227263" y="-142875"/>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724025" y="5103812"/>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54355" y="2345372"/>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文本框 15"/>
          <p:cNvSpPr txBox="1"/>
          <p:nvPr/>
        </p:nvSpPr>
        <p:spPr>
          <a:xfrm>
            <a:off x="785494" y="2684816"/>
            <a:ext cx="2202815" cy="1326004"/>
          </a:xfrm>
          <a:prstGeom prst="rect">
            <a:avLst/>
          </a:prstGeom>
          <a:noFill/>
        </p:spPr>
        <p:txBody>
          <a:bodyPr wrap="square" lIns="46990" tIns="46990" rIns="46990" bIns="46990" rtlCol="0" anchor="ctr" anchorCtr="0">
            <a:spAutoFit/>
          </a:bodyPr>
          <a:lstStyle/>
          <a:p>
            <a:pPr algn="ctr"/>
            <a:r>
              <a:rPr lang="zh-CN" altLang="en-US" sz="4000" b="1" dirty="0">
                <a:solidFill>
                  <a:schemeClr val="bg1"/>
                </a:solidFill>
                <a:latin typeface="Novecento wide Bold" panose="00000805000000000000" charset="0"/>
                <a:cs typeface="Novecento wide Bold" panose="00000805000000000000" charset="0"/>
              </a:rPr>
              <a:t>服务器</a:t>
            </a:r>
            <a:endParaRPr lang="en-US" altLang="zh-CN" sz="4000" b="1" dirty="0">
              <a:solidFill>
                <a:schemeClr val="bg1"/>
              </a:solidFill>
              <a:latin typeface="Novecento wide Bold" panose="00000805000000000000" charset="0"/>
              <a:cs typeface="Novecento wide Bold" panose="00000805000000000000" charset="0"/>
            </a:endParaRPr>
          </a:p>
          <a:p>
            <a:pPr algn="ctr"/>
            <a:r>
              <a:rPr lang="zh-CN" altLang="en-US" sz="4000" b="1" dirty="0">
                <a:solidFill>
                  <a:schemeClr val="bg1"/>
                </a:solidFill>
                <a:latin typeface="Novecento wide Bold" panose="00000805000000000000" charset="0"/>
                <a:cs typeface="Novecento wide Bold" panose="00000805000000000000" charset="0"/>
              </a:rPr>
              <a:t>组件</a:t>
            </a:r>
            <a:endParaRPr lang="en-US" altLang="zh-CN" sz="4000" b="1" dirty="0">
              <a:solidFill>
                <a:schemeClr val="bg1"/>
              </a:solidFill>
              <a:latin typeface="Novecento wide Bold" panose="00000805000000000000" charset="0"/>
              <a:cs typeface="Novecento wide Bold" panose="00000805000000000000" charset="0"/>
            </a:endParaRPr>
          </a:p>
        </p:txBody>
      </p:sp>
      <p:sp>
        <p:nvSpPr>
          <p:cNvPr id="5" name="矩形 4"/>
          <p:cNvSpPr/>
          <p:nvPr/>
        </p:nvSpPr>
        <p:spPr>
          <a:xfrm>
            <a:off x="11754439" y="6558672"/>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819785" y="2198052"/>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17575" y="2144712"/>
            <a:ext cx="950901" cy="338554"/>
          </a:xfrm>
          <a:prstGeom prst="rect">
            <a:avLst/>
          </a:prstGeom>
          <a:noFill/>
        </p:spPr>
        <p:txBody>
          <a:bodyPr wrap="none" rtlCol="0">
            <a:spAutoFit/>
          </a:bodyPr>
          <a:lstStyle/>
          <a:p>
            <a:r>
              <a:rPr lang="en-US" altLang="zh-CN" sz="1600" dirty="0">
                <a:latin typeface="Novecento wide Medium" panose="00000605000000000000" charset="0"/>
                <a:cs typeface="Novecento wide Medium" panose="00000605000000000000" charset="0"/>
              </a:rPr>
              <a:t>Section 2</a:t>
            </a:r>
          </a:p>
        </p:txBody>
      </p:sp>
      <p:sp>
        <p:nvSpPr>
          <p:cNvPr id="10" name="椭圆 9"/>
          <p:cNvSpPr/>
          <p:nvPr/>
        </p:nvSpPr>
        <p:spPr>
          <a:xfrm>
            <a:off x="2947035" y="2434272"/>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636987" cy="246221"/>
          </a:xfrm>
          <a:prstGeom prst="rect">
            <a:avLst/>
          </a:prstGeom>
          <a:noFill/>
        </p:spPr>
        <p:txBody>
          <a:bodyPr wrap="none" rtlCol="0">
            <a:spAutoFit/>
          </a:bodyPr>
          <a:lstStyle/>
          <a:p>
            <a:r>
              <a:rPr lang="en-US" altLang="zh-CN" sz="1000" dirty="0">
                <a:latin typeface="Novecento wide Bold" panose="00000805000000000000" charset="0"/>
                <a:cs typeface="Novecento wide Bold" panose="00000805000000000000" charset="0"/>
              </a:rPr>
              <a:t>server FRAMEWORK</a:t>
            </a:r>
          </a:p>
        </p:txBody>
      </p:sp>
      <p:sp>
        <p:nvSpPr>
          <p:cNvPr id="28" name="椭圆 27"/>
          <p:cNvSpPr/>
          <p:nvPr/>
        </p:nvSpPr>
        <p:spPr>
          <a:xfrm>
            <a:off x="10866755" y="460239"/>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1076305" y="460239"/>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285855" y="460239"/>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495405" y="460239"/>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704955" y="460239"/>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1162030" y="503419"/>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0" name="文本框 19"/>
          <p:cNvSpPr txBox="1"/>
          <p:nvPr/>
        </p:nvSpPr>
        <p:spPr>
          <a:xfrm>
            <a:off x="12232640" y="3053715"/>
            <a:ext cx="4820285" cy="460375"/>
          </a:xfrm>
          <a:prstGeom prst="rect">
            <a:avLst/>
          </a:prstGeom>
          <a:noFill/>
        </p:spPr>
        <p:txBody>
          <a:bodyPr wrap="none" rtlCol="0">
            <a:spAutoFit/>
          </a:bodyPr>
          <a:lstStyle/>
          <a:p>
            <a:r>
              <a:rPr lang="zh-CN" altLang="en-US" sz="2400">
                <a:highlight>
                  <a:srgbClr val="FFFF00"/>
                </a:highlight>
              </a:rPr>
              <a:t>图片</a:t>
            </a:r>
            <a:r>
              <a:rPr lang="en-US" altLang="zh-CN" sz="2400">
                <a:highlight>
                  <a:srgbClr val="FFFF00"/>
                </a:highlight>
              </a:rPr>
              <a:t> </a:t>
            </a:r>
            <a:r>
              <a:rPr lang="zh-CN" altLang="en-US" sz="2400">
                <a:highlight>
                  <a:srgbClr val="FFFF00"/>
                </a:highlight>
              </a:rPr>
              <a:t>三维旋转</a:t>
            </a:r>
            <a:r>
              <a:rPr lang="en-US" altLang="zh-CN" sz="2400">
                <a:highlight>
                  <a:srgbClr val="FFFF00"/>
                </a:highlight>
              </a:rPr>
              <a:t> </a:t>
            </a:r>
            <a:r>
              <a:rPr lang="zh-CN" altLang="en-US" sz="2400">
                <a:highlight>
                  <a:srgbClr val="FFFF00"/>
                </a:highlight>
              </a:rPr>
              <a:t>预设为</a:t>
            </a:r>
            <a:r>
              <a:rPr lang="en-US" altLang="zh-CN" sz="2400">
                <a:highlight>
                  <a:srgbClr val="FFFF00"/>
                </a:highlight>
              </a:rPr>
              <a:t> </a:t>
            </a:r>
            <a:r>
              <a:rPr lang="zh-CN" altLang="en-US" sz="2400">
                <a:highlight>
                  <a:srgbClr val="FFFF00"/>
                </a:highlight>
              </a:rPr>
              <a:t>透视</a:t>
            </a:r>
            <a:r>
              <a:rPr lang="en-US" altLang="zh-CN" sz="2400">
                <a:highlight>
                  <a:srgbClr val="FFFF00"/>
                </a:highlight>
              </a:rPr>
              <a:t>-</a:t>
            </a:r>
            <a:r>
              <a:rPr lang="zh-CN" altLang="en-US" sz="2400">
                <a:highlight>
                  <a:srgbClr val="FFFF00"/>
                </a:highlight>
              </a:rPr>
              <a:t>左透视</a:t>
            </a:r>
            <a:r>
              <a:rPr lang="en-US" altLang="zh-CN" sz="2400">
                <a:highlight>
                  <a:srgbClr val="FFFF00"/>
                </a:highlight>
              </a:rPr>
              <a:t> </a:t>
            </a:r>
          </a:p>
        </p:txBody>
      </p:sp>
      <p:sp>
        <p:nvSpPr>
          <p:cNvPr id="37" name="矩形 36"/>
          <p:cNvSpPr/>
          <p:nvPr/>
        </p:nvSpPr>
        <p:spPr>
          <a:xfrm>
            <a:off x="7755527" y="2439133"/>
            <a:ext cx="755015" cy="88265"/>
          </a:xfrm>
          <a:prstGeom prst="rect">
            <a:avLst/>
          </a:prstGeom>
          <a:solidFill>
            <a:srgbClr val="FFFFFF">
              <a:alpha val="61961"/>
            </a:srgb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latin typeface="Impact" panose="020B0806030902050204" pitchFamily="34" charset="0"/>
              </a:rPr>
              <a:t>FRP</a:t>
            </a:r>
            <a:endParaRPr lang="zh-CN" altLang="en-US" dirty="0">
              <a:solidFill>
                <a:srgbClr val="FF0000"/>
              </a:solidFill>
              <a:latin typeface="Impact" panose="020B0806030902050204" pitchFamily="34" charset="0"/>
            </a:endParaRPr>
          </a:p>
        </p:txBody>
      </p:sp>
      <p:sp>
        <p:nvSpPr>
          <p:cNvPr id="38" name="矩形 37"/>
          <p:cNvSpPr/>
          <p:nvPr/>
        </p:nvSpPr>
        <p:spPr>
          <a:xfrm>
            <a:off x="11323955" y="4161883"/>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矩形 38"/>
          <p:cNvSpPr/>
          <p:nvPr/>
        </p:nvSpPr>
        <p:spPr>
          <a:xfrm>
            <a:off x="10568940" y="441833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0977562" y="4387486"/>
            <a:ext cx="755015" cy="88265"/>
          </a:xfrm>
          <a:prstGeom prst="rect">
            <a:avLst/>
          </a:prstGeom>
          <a:solidFill>
            <a:srgbClr val="92D050">
              <a:alpha val="62000"/>
            </a:srgb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313377" y="4587968"/>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42" name="矩形 41"/>
          <p:cNvSpPr/>
          <p:nvPr/>
        </p:nvSpPr>
        <p:spPr>
          <a:xfrm>
            <a:off x="10977561" y="4813571"/>
            <a:ext cx="755015" cy="88265"/>
          </a:xfrm>
          <a:prstGeom prst="rect">
            <a:avLst/>
          </a:prstGeom>
          <a:solidFill>
            <a:schemeClr val="dk1">
              <a:alpha val="62000"/>
            </a:schemeClr>
          </a:solidFill>
          <a:ln>
            <a:noFill/>
          </a:ln>
          <a:effectLst/>
          <a:scene3d>
            <a:camera prst="perspectiveLeft">
              <a:rot lat="60000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矩形 42"/>
          <p:cNvSpPr/>
          <p:nvPr/>
        </p:nvSpPr>
        <p:spPr>
          <a:xfrm>
            <a:off x="3677922" y="6196779"/>
            <a:ext cx="3305175" cy="128905"/>
          </a:xfrm>
          <a:prstGeom prst="rect">
            <a:avLst/>
          </a:prstGeom>
          <a:solidFill>
            <a:schemeClr val="tx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grpSp>
        <p:nvGrpSpPr>
          <p:cNvPr id="23" name="左上">
            <a:extLst>
              <a:ext uri="{FF2B5EF4-FFF2-40B4-BE49-F238E27FC236}">
                <a16:creationId xmlns:a16="http://schemas.microsoft.com/office/drawing/2014/main" id="{AEA04BC7-CDC0-1871-AF7C-643C0F7E799D}"/>
              </a:ext>
            </a:extLst>
          </p:cNvPr>
          <p:cNvGrpSpPr/>
          <p:nvPr/>
        </p:nvGrpSpPr>
        <p:grpSpPr>
          <a:xfrm>
            <a:off x="160655" y="260486"/>
            <a:ext cx="3427012" cy="983162"/>
            <a:chOff x="332012" y="399161"/>
            <a:chExt cx="3427012" cy="983162"/>
          </a:xfrm>
        </p:grpSpPr>
        <p:sp>
          <p:nvSpPr>
            <p:cNvPr id="24" name="文本框 23">
              <a:extLst>
                <a:ext uri="{FF2B5EF4-FFF2-40B4-BE49-F238E27FC236}">
                  <a16:creationId xmlns:a16="http://schemas.microsoft.com/office/drawing/2014/main" id="{CB905AC3-A002-3A41-98CC-2A98AB4E3066}"/>
                </a:ext>
              </a:extLst>
            </p:cNvPr>
            <p:cNvSpPr txBox="1"/>
            <p:nvPr/>
          </p:nvSpPr>
          <p:spPr>
            <a:xfrm>
              <a:off x="356089" y="768493"/>
              <a:ext cx="2696549" cy="246221"/>
            </a:xfrm>
            <a:prstGeom prst="rect">
              <a:avLst/>
            </a:prstGeom>
            <a:noFill/>
          </p:spPr>
          <p:txBody>
            <a:bodyPr wrap="square" rtlCol="0">
              <a:spAutoFit/>
            </a:bodyPr>
            <a:lstStyle/>
            <a:p>
              <a:r>
                <a:rPr lang="en-US" altLang="zh-CN" sz="1000" b="1" spc="100" dirty="0">
                  <a:latin typeface="微软雅黑" panose="020B0503020204020204" pitchFamily="34" charset="-122"/>
                </a:rPr>
                <a:t>CHAPTER 2</a:t>
              </a:r>
              <a:endParaRPr lang="zh-CN" altLang="en-US" sz="950" b="1" spc="20" dirty="0"/>
            </a:p>
          </p:txBody>
        </p:sp>
        <p:sp>
          <p:nvSpPr>
            <p:cNvPr id="27" name="文本框 26">
              <a:extLst>
                <a:ext uri="{FF2B5EF4-FFF2-40B4-BE49-F238E27FC236}">
                  <a16:creationId xmlns:a16="http://schemas.microsoft.com/office/drawing/2014/main" id="{77F447B2-FC99-0EAF-204B-53432CBFC2CF}"/>
                </a:ext>
              </a:extLst>
            </p:cNvPr>
            <p:cNvSpPr txBox="1"/>
            <p:nvPr/>
          </p:nvSpPr>
          <p:spPr>
            <a:xfrm>
              <a:off x="332012" y="429939"/>
              <a:ext cx="2043405" cy="430887"/>
            </a:xfrm>
            <a:prstGeom prst="rect">
              <a:avLst/>
            </a:prstGeom>
            <a:noFill/>
          </p:spPr>
          <p:txBody>
            <a:bodyPr wrap="square" rtlCol="0">
              <a:spAutoFit/>
            </a:bodyPr>
            <a:lstStyle/>
            <a:p>
              <a:r>
                <a:rPr lang="en-US" altLang="zh-CN" sz="2200" b="1" dirty="0">
                  <a:solidFill>
                    <a:srgbClr val="050C0A"/>
                  </a:solidFill>
                  <a:latin typeface="微软雅黑" panose="020B0503020204020204" pitchFamily="34" charset="-122"/>
                  <a:ea typeface="微软雅黑" panose="020B0503020204020204" pitchFamily="34" charset="-122"/>
                  <a:cs typeface="Biome" panose="020B0502040204020203" pitchFamily="34" charset="0"/>
                </a:rPr>
                <a:t>VIRTUSL</a:t>
              </a:r>
            </a:p>
          </p:txBody>
        </p:sp>
        <p:sp>
          <p:nvSpPr>
            <p:cNvPr id="34" name="文本框 33">
              <a:extLst>
                <a:ext uri="{FF2B5EF4-FFF2-40B4-BE49-F238E27FC236}">
                  <a16:creationId xmlns:a16="http://schemas.microsoft.com/office/drawing/2014/main" id="{B663751F-03B2-1DEA-C10E-8FB00F6E345F}"/>
                </a:ext>
              </a:extLst>
            </p:cNvPr>
            <p:cNvSpPr txBox="1"/>
            <p:nvPr/>
          </p:nvSpPr>
          <p:spPr>
            <a:xfrm>
              <a:off x="1530996" y="399161"/>
              <a:ext cx="1021703" cy="461665"/>
            </a:xfrm>
            <a:prstGeom prst="rect">
              <a:avLst/>
            </a:prstGeom>
            <a:noFill/>
          </p:spPr>
          <p:txBody>
            <a:bodyPr wrap="square" rtlCol="0">
              <a:spAutoFit/>
            </a:bodyPr>
            <a:lstStyle/>
            <a:p>
              <a:r>
                <a:rPr lang="en-US" altLang="zh-CN" sz="2400" b="1" dirty="0">
                  <a:solidFill>
                    <a:srgbClr val="050C0A"/>
                  </a:solidFill>
                  <a:latin typeface="微软雅黑" panose="020B0503020204020204" pitchFamily="34" charset="-122"/>
                  <a:ea typeface="微软雅黑" panose="020B0503020204020204" pitchFamily="34" charset="-122"/>
                </a:rPr>
                <a:t> </a:t>
              </a:r>
              <a:r>
                <a:rPr lang="en-US" altLang="zh-CN" sz="2200" b="1" dirty="0">
                  <a:solidFill>
                    <a:srgbClr val="050C0A"/>
                  </a:solidFill>
                  <a:latin typeface="微软雅黑" panose="020B0503020204020204" pitchFamily="34" charset="-122"/>
                  <a:ea typeface="微软雅黑" panose="020B0503020204020204" pitchFamily="34" charset="-122"/>
                </a:rPr>
                <a:t>CAT</a:t>
              </a:r>
            </a:p>
          </p:txBody>
        </p:sp>
        <p:grpSp>
          <p:nvGrpSpPr>
            <p:cNvPr id="35" name="组合 34">
              <a:extLst>
                <a:ext uri="{FF2B5EF4-FFF2-40B4-BE49-F238E27FC236}">
                  <a16:creationId xmlns:a16="http://schemas.microsoft.com/office/drawing/2014/main" id="{67FC1B83-3EC3-571D-899F-11E02E02B7F2}"/>
                </a:ext>
              </a:extLst>
            </p:cNvPr>
            <p:cNvGrpSpPr/>
            <p:nvPr/>
          </p:nvGrpSpPr>
          <p:grpSpPr>
            <a:xfrm>
              <a:off x="356089" y="1012991"/>
              <a:ext cx="3402935" cy="369332"/>
              <a:chOff x="549764" y="1078459"/>
              <a:chExt cx="3402935" cy="369332"/>
            </a:xfrm>
          </p:grpSpPr>
          <p:sp>
            <p:nvSpPr>
              <p:cNvPr id="36" name="文本框 35">
                <a:extLst>
                  <a:ext uri="{FF2B5EF4-FFF2-40B4-BE49-F238E27FC236}">
                    <a16:creationId xmlns:a16="http://schemas.microsoft.com/office/drawing/2014/main" id="{B1761962-3C86-BF2C-19E3-2A622071E972}"/>
                  </a:ext>
                </a:extLst>
              </p:cNvPr>
              <p:cNvSpPr txBox="1"/>
              <p:nvPr/>
            </p:nvSpPr>
            <p:spPr>
              <a:xfrm>
                <a:off x="549764" y="1078459"/>
                <a:ext cx="2239347" cy="369332"/>
              </a:xfrm>
              <a:prstGeom prst="rect">
                <a:avLst/>
              </a:prstGeom>
              <a:noFill/>
            </p:spPr>
            <p:txBody>
              <a:bodyPr wrap="square" rtlCol="0">
                <a:spAutoFit/>
              </a:bodyPr>
              <a:lstStyle/>
              <a:p>
                <a:r>
                  <a:rPr lang="en-US" altLang="zh-CN" dirty="0">
                    <a:solidFill>
                      <a:srgbClr val="050C0A"/>
                    </a:solidFill>
                    <a:latin typeface="微软雅黑" panose="020B0503020204020204" pitchFamily="34" charset="-122"/>
                    <a:ea typeface="微软雅黑" panose="020B0503020204020204" pitchFamily="34" charset="-122"/>
                  </a:rPr>
                  <a:t>TECHNOLOGICAL</a:t>
                </a:r>
                <a:endParaRPr lang="zh-CN" altLang="en-US" b="1" dirty="0">
                  <a:solidFill>
                    <a:srgbClr val="050C0A"/>
                  </a:solidFill>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E38BD58A-BBE8-1A45-B517-6B004FEC4AAF}"/>
                  </a:ext>
                </a:extLst>
              </p:cNvPr>
              <p:cNvSpPr txBox="1"/>
              <p:nvPr/>
            </p:nvSpPr>
            <p:spPr>
              <a:xfrm>
                <a:off x="2539927" y="1078459"/>
                <a:ext cx="1412772" cy="369332"/>
              </a:xfrm>
              <a:prstGeom prst="rect">
                <a:avLst/>
              </a:prstGeom>
              <a:noFill/>
            </p:spPr>
            <p:txBody>
              <a:bodyPr wrap="square" rtlCol="0">
                <a:spAutoFit/>
              </a:bodyPr>
              <a:lstStyle/>
              <a:p>
                <a:r>
                  <a:rPr lang="en-US" altLang="zh-CN" b="1" dirty="0">
                    <a:solidFill>
                      <a:srgbClr val="050C0A"/>
                    </a:solidFill>
                    <a:latin typeface="微软雅黑" panose="020B0503020204020204" pitchFamily="34" charset="-122"/>
                    <a:ea typeface="微软雅黑" panose="020B0503020204020204" pitchFamily="34" charset="-122"/>
                  </a:rPr>
                  <a:t>ANALYSIS</a:t>
                </a:r>
                <a:endParaRPr lang="zh-CN" altLang="en-US" b="1" dirty="0">
                  <a:solidFill>
                    <a:srgbClr val="050C0A"/>
                  </a:solidFill>
                  <a:latin typeface="微软雅黑" panose="020B0503020204020204" pitchFamily="34" charset="-122"/>
                  <a:ea typeface="微软雅黑" panose="020B0503020204020204" pitchFamily="34" charset="-122"/>
                </a:endParaRPr>
              </a:p>
            </p:txBody>
          </p:sp>
        </p:grpSp>
      </p:grpSp>
      <p:sp>
        <p:nvSpPr>
          <p:cNvPr id="53" name="副标题 2">
            <a:extLst>
              <a:ext uri="{FF2B5EF4-FFF2-40B4-BE49-F238E27FC236}">
                <a16:creationId xmlns:a16="http://schemas.microsoft.com/office/drawing/2014/main" id="{9A1CDE55-8154-1654-C5AC-77AAD8F9ECDD}"/>
              </a:ext>
            </a:extLst>
          </p:cNvPr>
          <p:cNvSpPr txBox="1">
            <a:spLocks/>
          </p:cNvSpPr>
          <p:nvPr/>
        </p:nvSpPr>
        <p:spPr>
          <a:xfrm>
            <a:off x="9443085" y="6480447"/>
            <a:ext cx="3266440" cy="260350"/>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spc="20" dirty="0"/>
              <a:t>POWERED BY </a:t>
            </a:r>
            <a:r>
              <a:rPr lang="en-US" altLang="zh-CN" sz="1200" b="1" spc="20" dirty="0"/>
              <a:t>VCAT</a:t>
            </a:r>
            <a:endParaRPr lang="zh-CN" altLang="en-US" sz="1200" b="1" spc="20" dirty="0"/>
          </a:p>
        </p:txBody>
      </p:sp>
    </p:spTree>
    <p:extLst>
      <p:ext uri="{BB962C8B-B14F-4D97-AF65-F5344CB8AC3E}">
        <p14:creationId xmlns:p14="http://schemas.microsoft.com/office/powerpoint/2010/main" val="37359862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GE3NTYxMmJiMmIwOTIwMjE4ZmIxNjhhNTA5MjM0NTAifQ=="/>
  <p:tag name="KSO_WPP_MARK_KEY" val="d6a416fc-df34-47d1-9f4a-d913ae32dd6f"/>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069.114960629921,&quot;width&quot;:9873.31811023622}"/>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45,&quot;width&quot;:2745}"/>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97,&quot;width&quot;:1226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TotalTime>
  <Words>2088</Words>
  <Application>Microsoft Office PowerPoint</Application>
  <PresentationFormat>宽屏</PresentationFormat>
  <Paragraphs>414</Paragraphs>
  <Slides>39</Slides>
  <Notes>20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39</vt:i4>
      </vt:variant>
    </vt:vector>
  </HeadingPairs>
  <TitlesOfParts>
    <vt:vector size="51" baseType="lpstr">
      <vt:lpstr>Novecento wide Medium</vt:lpstr>
      <vt:lpstr>Source Han Sans Bold</vt:lpstr>
      <vt:lpstr>Source Han Sans Heavy</vt:lpstr>
      <vt:lpstr>Source Han Sans Regular</vt:lpstr>
      <vt:lpstr>v-sans</vt:lpstr>
      <vt:lpstr>微软雅黑</vt:lpstr>
      <vt:lpstr>Arial</vt:lpstr>
      <vt:lpstr>Calibri</vt:lpstr>
      <vt:lpstr>Impact</vt:lpstr>
      <vt:lpstr>Novecento wide Bold</vt:lpstr>
      <vt:lpstr>Space Grotesk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RHINE LAB SYNTHESIZe     INFORMATION ANALYSIS    OS</vt:lpstr>
      <vt:lpstr>RHINE LAB SYNTHESIZe     INFORMATION ANALYSIS    OS</vt:lpstr>
      <vt:lpstr>RHINE LAB SYNTHESIZE    INFORMATION ANALYSIS   OS</vt:lpstr>
      <vt:lpstr>PowerPoint 演示文稿</vt:lpstr>
      <vt:lpstr>RHINE LAB SYNTHESIZe     INFORMATION ANALYSIS    OS</vt:lpstr>
      <vt:lpstr>RHINE LAB SYNTHESIZe     INFORMATION ANALYSIS    OS</vt:lpstr>
      <vt:lpstr>PowerPoint 演示文稿</vt:lpstr>
      <vt:lpstr>RHINE LAB SYNTHESIZE    INFORMATION ANALYSIS   OS</vt:lpstr>
      <vt:lpstr>RHINE LAB SYNTHESIZE    INFORMATION ANALYSIS   OS</vt:lpstr>
      <vt:lpstr>RHINE LAB SYNTHESIZE    INFORMATION ANALYSIS   OS</vt:lpstr>
      <vt:lpstr>PowerPoint 演示文稿</vt:lpstr>
      <vt:lpstr>RHINE LAB SYNTHESIZe     INFORMATION ANALYSIS    OS</vt:lpstr>
      <vt:lpstr>RHINE LAB SYNTHESIZe     INFORMATION ANALYSIS    OS</vt:lpstr>
      <vt:lpstr>PowerPoint 演示文稿</vt:lpstr>
      <vt:lpstr>RHINE LAB SYNTHESIZE    INFORMATION ANALYSIS   OS</vt:lpstr>
      <vt:lpstr>RHINE LAB SYNTHESIZE    INFORMATION ANALYSIS   OS</vt:lpstr>
      <vt:lpstr>RHINE LAB SYNTHESIZE    INFORMATION ANALYSIS   OS</vt:lpstr>
      <vt:lpstr>RHINE LAB SYNTHESIZE    INFORMATION ANALYSIS   OS</vt:lpstr>
      <vt:lpstr>RHINE LAB SYNTHESIZE    INFORMATION ANALYSIS   OS</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RHINE LAB SYNTHESIZE    INFORMATION ANALYSIS   OS</dc:title>
  <dc:creator>贺巨驰</dc:creator>
  <cp:lastModifiedBy>贺 巨驰</cp:lastModifiedBy>
  <cp:revision>225</cp:revision>
  <dcterms:created xsi:type="dcterms:W3CDTF">2022-05-16T07:12:00Z</dcterms:created>
  <dcterms:modified xsi:type="dcterms:W3CDTF">2023-06-14T14:08:03Z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816161F786DD43A3B3312AEA9E114B0B</vt:lpwstr>
  </property>
  <property fmtid="{D5CDD505-2E9C-101B-9397-08002B2CF9AE}" pid="3" name="KSOProductBuildVer">
    <vt:lpwstr>2052-11.1.0.14309</vt:lpwstr>
  </property>
</Properties>
</file>